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692000" cx="7560000"/>
  <p:notesSz cx="6858000" cy="9144000"/>
  <p:embeddedFontLst>
    <p:embeddedFont>
      <p:font typeface="Assistant ExtraLight"/>
      <p:regular r:id="rId19"/>
      <p:bold r:id="rId20"/>
    </p:embeddedFont>
    <p:embeddedFont>
      <p:font typeface="Amatic SC"/>
      <p:regular r:id="rId21"/>
      <p:bold r:id="rId22"/>
    </p:embeddedFont>
    <p:embeddedFont>
      <p:font typeface="Assistant"/>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hV9tC9eOCpZ7dvO3wM0+E6pmDq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787B4F1-15DD-4C96-9904-DC9D6140AF2C}">
  <a:tblStyle styleId="{7787B4F1-15DD-4C96-9904-DC9D6140AF2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AssistantExtraLight-bold.fntdata"/><Relationship Id="rId22" Type="http://schemas.openxmlformats.org/officeDocument/2006/relationships/font" Target="fonts/AmaticSC-bold.fntdata"/><Relationship Id="rId21" Type="http://schemas.openxmlformats.org/officeDocument/2006/relationships/font" Target="fonts/AmaticSC-regular.fntdata"/><Relationship Id="rId24" Type="http://schemas.openxmlformats.org/officeDocument/2006/relationships/font" Target="fonts/Assistant-bold.fntdata"/><Relationship Id="rId23" Type="http://schemas.openxmlformats.org/officeDocument/2006/relationships/font" Target="fonts/Assistan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AssistantExtraLigh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c22eb07a8e_0_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c22eb07a8e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c23c214b99_0_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c23c214b9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3"/>
          <p:cNvSpPr txBox="1"/>
          <p:nvPr>
            <p:ph type="ctrTitle"/>
          </p:nvPr>
        </p:nvSpPr>
        <p:spPr>
          <a:xfrm>
            <a:off x="257712" y="1547778"/>
            <a:ext cx="7044600" cy="426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3"/>
          <p:cNvSpPr txBox="1"/>
          <p:nvPr>
            <p:ph idx="1" type="subTitle"/>
          </p:nvPr>
        </p:nvSpPr>
        <p:spPr>
          <a:xfrm>
            <a:off x="257705" y="5891409"/>
            <a:ext cx="7044600" cy="164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22"/>
          <p:cNvSpPr txBox="1"/>
          <p:nvPr>
            <p:ph hasCustomPrompt="1" type="title"/>
          </p:nvPr>
        </p:nvSpPr>
        <p:spPr>
          <a:xfrm>
            <a:off x="257705" y="2299346"/>
            <a:ext cx="7044600" cy="4081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22"/>
          <p:cNvSpPr txBox="1"/>
          <p:nvPr>
            <p:ph idx="1" type="body"/>
          </p:nvPr>
        </p:nvSpPr>
        <p:spPr>
          <a:xfrm>
            <a:off x="257705" y="6552657"/>
            <a:ext cx="7044600" cy="27039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1" name="Google Shape;51;p2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2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4"/>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4"/>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1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grpSp>
        <p:nvGrpSpPr>
          <p:cNvPr id="17" name="Google Shape;17;p14"/>
          <p:cNvGrpSpPr/>
          <p:nvPr/>
        </p:nvGrpSpPr>
        <p:grpSpPr>
          <a:xfrm>
            <a:off x="373800" y="9754188"/>
            <a:ext cx="6842450" cy="685803"/>
            <a:chOff x="373800" y="9754188"/>
            <a:chExt cx="6842450" cy="685803"/>
          </a:xfrm>
        </p:grpSpPr>
        <p:pic>
          <p:nvPicPr>
            <p:cNvPr id="18" name="Google Shape;18;p14"/>
            <p:cNvPicPr preferRelativeResize="0"/>
            <p:nvPr/>
          </p:nvPicPr>
          <p:blipFill rotWithShape="1">
            <a:blip r:embed="rId2">
              <a:alphaModFix/>
            </a:blip>
            <a:srcRect b="0" l="0" r="0" t="0"/>
            <a:stretch/>
          </p:blipFill>
          <p:spPr>
            <a:xfrm>
              <a:off x="5187050" y="9807273"/>
              <a:ext cx="2029200" cy="579625"/>
            </a:xfrm>
            <a:prstGeom prst="rect">
              <a:avLst/>
            </a:prstGeom>
            <a:noFill/>
            <a:ln>
              <a:noFill/>
            </a:ln>
          </p:spPr>
        </p:pic>
        <p:pic>
          <p:nvPicPr>
            <p:cNvPr id="19" name="Google Shape;19;p14"/>
            <p:cNvPicPr preferRelativeResize="0"/>
            <p:nvPr/>
          </p:nvPicPr>
          <p:blipFill rotWithShape="1">
            <a:blip r:embed="rId3">
              <a:alphaModFix/>
            </a:blip>
            <a:srcRect b="21983" l="0" r="0" t="9351"/>
            <a:stretch/>
          </p:blipFill>
          <p:spPr>
            <a:xfrm>
              <a:off x="3381968" y="9754188"/>
              <a:ext cx="706072" cy="685803"/>
            </a:xfrm>
            <a:prstGeom prst="rect">
              <a:avLst/>
            </a:prstGeom>
            <a:noFill/>
            <a:ln>
              <a:noFill/>
            </a:ln>
          </p:spPr>
        </p:pic>
        <p:pic>
          <p:nvPicPr>
            <p:cNvPr id="20" name="Google Shape;20;p14"/>
            <p:cNvPicPr preferRelativeResize="0"/>
            <p:nvPr/>
          </p:nvPicPr>
          <p:blipFill rotWithShape="1">
            <a:blip r:embed="rId4">
              <a:alphaModFix/>
            </a:blip>
            <a:srcRect b="0" l="0" r="0" t="0"/>
            <a:stretch/>
          </p:blipFill>
          <p:spPr>
            <a:xfrm>
              <a:off x="373800" y="9846452"/>
              <a:ext cx="1803150" cy="501267"/>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15"/>
          <p:cNvSpPr txBox="1"/>
          <p:nvPr>
            <p:ph type="title"/>
          </p:nvPr>
        </p:nvSpPr>
        <p:spPr>
          <a:xfrm>
            <a:off x="257705" y="4471058"/>
            <a:ext cx="7044600" cy="174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 name="Google Shape;23;p1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16"/>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6"/>
          <p:cNvSpPr txBox="1"/>
          <p:nvPr>
            <p:ph idx="1" type="body"/>
          </p:nvPr>
        </p:nvSpPr>
        <p:spPr>
          <a:xfrm>
            <a:off x="257705" y="2395696"/>
            <a:ext cx="3306900" cy="7101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 name="Google Shape;27;p16"/>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1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17"/>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1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18"/>
          <p:cNvSpPr txBox="1"/>
          <p:nvPr>
            <p:ph type="title"/>
          </p:nvPr>
        </p:nvSpPr>
        <p:spPr>
          <a:xfrm>
            <a:off x="257705" y="1154948"/>
            <a:ext cx="2321700" cy="1570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18"/>
          <p:cNvSpPr txBox="1"/>
          <p:nvPr>
            <p:ph idx="1" type="body"/>
          </p:nvPr>
        </p:nvSpPr>
        <p:spPr>
          <a:xfrm>
            <a:off x="257705" y="2888617"/>
            <a:ext cx="2321700" cy="6609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1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19"/>
          <p:cNvSpPr txBox="1"/>
          <p:nvPr>
            <p:ph type="title"/>
          </p:nvPr>
        </p:nvSpPr>
        <p:spPr>
          <a:xfrm>
            <a:off x="405325" y="935745"/>
            <a:ext cx="5264700" cy="8503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8" name="Google Shape;38;p1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20"/>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0"/>
          <p:cNvSpPr txBox="1"/>
          <p:nvPr>
            <p:ph type="title"/>
          </p:nvPr>
        </p:nvSpPr>
        <p:spPr>
          <a:xfrm>
            <a:off x="219508" y="2563450"/>
            <a:ext cx="3344400" cy="3081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20"/>
          <p:cNvSpPr txBox="1"/>
          <p:nvPr>
            <p:ph idx="1" type="subTitle"/>
          </p:nvPr>
        </p:nvSpPr>
        <p:spPr>
          <a:xfrm>
            <a:off x="219508" y="5826865"/>
            <a:ext cx="3344400" cy="256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20"/>
          <p:cNvSpPr txBox="1"/>
          <p:nvPr>
            <p:ph idx="2" type="body"/>
          </p:nvPr>
        </p:nvSpPr>
        <p:spPr>
          <a:xfrm>
            <a:off x="4083839" y="1505164"/>
            <a:ext cx="3172200" cy="76812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4" name="Google Shape;44;p2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21"/>
          <p:cNvSpPr txBox="1"/>
          <p:nvPr>
            <p:ph idx="1" type="body"/>
          </p:nvPr>
        </p:nvSpPr>
        <p:spPr>
          <a:xfrm>
            <a:off x="257705" y="8794266"/>
            <a:ext cx="4959600" cy="12579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7" name="Google Shape;47;p2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7"/>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8.png"/><Relationship Id="rId5" Type="http://schemas.openxmlformats.org/officeDocument/2006/relationships/image" Target="../media/image32.pn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hyperlink" Target="mailto:andreea.f@framtidstaget.se" TargetMode="External"/><Relationship Id="rId7" Type="http://schemas.openxmlformats.org/officeDocument/2006/relationships/hyperlink" Target="mailto:yuliya.kh@framtidstaget.se" TargetMode="External"/><Relationship Id="rId8"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9.png"/><Relationship Id="rId6" Type="http://schemas.openxmlformats.org/officeDocument/2006/relationships/hyperlink" Target="https://www.folkhalsomyndigheten.se/the-public-health-agency-of-sweden/communicable-disease-control/covid-19/if-you-are-planning-to-travel/negative-covid-19-test-required-for-entry-into-swed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hyperlink" Target="mailto:yuliya.kh@framtidstaget.se" TargetMode="External"/><Relationship Id="rId7" Type="http://schemas.openxmlformats.org/officeDocument/2006/relationships/hyperlink" Target="mailto:nicole.vogele@gmx.de" TargetMode="External"/><Relationship Id="rId8" Type="http://schemas.openxmlformats.org/officeDocument/2006/relationships/image" Target="../media/image31.png"/></Relationships>
</file>

<file path=ppt/slides/_rels/slide2.xml.rels><?xml version="1.0" encoding="UTF-8" standalone="yes"?><Relationships xmlns="http://schemas.openxmlformats.org/package/2006/relationships"><Relationship Id="rId11" Type="http://schemas.openxmlformats.org/officeDocument/2006/relationships/hyperlink" Target="http://instagram.com/framtidstaget" TargetMode="External"/><Relationship Id="rId10" Type="http://schemas.openxmlformats.org/officeDocument/2006/relationships/image" Target="../media/image10.png"/><Relationship Id="rId13" Type="http://schemas.openxmlformats.org/officeDocument/2006/relationships/hyperlink" Target="http://www.framtidstaget.se" TargetMode="External"/><Relationship Id="rId12"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hyperlink" Target="http://facebook.com/framtidstaget" TargetMode="External"/><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22.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hyperlink" Target="https://www.facebook.com/Inspiraj/" TargetMode="External"/><Relationship Id="rId7" Type="http://schemas.openxmlformats.org/officeDocument/2006/relationships/hyperlink" Target="https://www.facebook.com/attivamentemodica/" TargetMode="External"/><Relationship Id="rId8" Type="http://schemas.openxmlformats.org/officeDocument/2006/relationships/hyperlink" Target="https://www.facebook.com/youthfully.yours.s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24.png"/></Relationships>
</file>

<file path=ppt/slides/_rels/slide6.xml.rels><?xml version="1.0" encoding="UTF-8" standalone="yes"?><Relationships xmlns="http://schemas.openxmlformats.org/package/2006/relationships"><Relationship Id="rId10" Type="http://schemas.openxmlformats.org/officeDocument/2006/relationships/hyperlink" Target="https://hellasgarden.se/en"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hyperlink" Target="https://hellasgarden.se/en" TargetMode="External"/><Relationship Id="rId5" Type="http://schemas.openxmlformats.org/officeDocument/2006/relationships/image" Target="../media/image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hyperlink" Target="https://www.folkhalsomyndigheten.se/the-public-health-agency-of-sweden/communicable-disease-control/covid-19/if-you-are-planning-to-travel/negative-covid-19-test-required-for-entry-into-sweden/" TargetMode="External"/></Relationships>
</file>

<file path=ppt/slides/_rels/slide8.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hyperlink" Target="mailto:andreea.f@framtidstaget.se" TargetMode="External"/><Relationship Id="rId9" Type="http://schemas.openxmlformats.org/officeDocument/2006/relationships/image" Target="../media/image13.png"/><Relationship Id="rId5" Type="http://schemas.openxmlformats.org/officeDocument/2006/relationships/hyperlink" Target="mailto:yulia.kh@framtidstaget.se" TargetMode="External"/><Relationship Id="rId6" Type="http://schemas.openxmlformats.org/officeDocument/2006/relationships/hyperlink" Target="https://docs.google.com/forms/d/e/1FAIpQLScPvAW_lAL6UOsZ1Xv-olrw0Mr_HjLYvtUm-q7-TzUQhhGW5Q/viewform?usp=sf_link" TargetMode="External"/><Relationship Id="rId7" Type="http://schemas.openxmlformats.org/officeDocument/2006/relationships/hyperlink" Target="https://www.facebook.com/groups/277819457286316" TargetMode="External"/><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hyperlink" Target="https://www.flygbussarna.se/en" TargetMode="External"/><Relationship Id="rId5" Type="http://schemas.openxmlformats.org/officeDocument/2006/relationships/image" Target="../media/image21.png"/><Relationship Id="rId6" Type="http://schemas.openxmlformats.org/officeDocument/2006/relationships/image" Target="../media/image23.png"/><Relationship Id="rId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
          <p:cNvPicPr preferRelativeResize="0"/>
          <p:nvPr/>
        </p:nvPicPr>
        <p:blipFill>
          <a:blip r:embed="rId3">
            <a:alphaModFix/>
          </a:blip>
          <a:stretch>
            <a:fillRect/>
          </a:stretch>
        </p:blipFill>
        <p:spPr>
          <a:xfrm>
            <a:off x="152400" y="152400"/>
            <a:ext cx="7255199" cy="10261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10"/>
          <p:cNvGrpSpPr/>
          <p:nvPr/>
        </p:nvGrpSpPr>
        <p:grpSpPr>
          <a:xfrm>
            <a:off x="0" y="670950"/>
            <a:ext cx="4514906" cy="885000"/>
            <a:chOff x="0" y="899550"/>
            <a:chExt cx="3688950" cy="885000"/>
          </a:xfrm>
        </p:grpSpPr>
        <p:sp>
          <p:nvSpPr>
            <p:cNvPr id="199" name="Google Shape;199;p10"/>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0"/>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 name="Google Shape;201;p10"/>
          <p:cNvSpPr txBox="1"/>
          <p:nvPr/>
        </p:nvSpPr>
        <p:spPr>
          <a:xfrm>
            <a:off x="801600" y="792150"/>
            <a:ext cx="34962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FFFFFF"/>
                </a:solidFill>
                <a:latin typeface="Amatic SC"/>
                <a:ea typeface="Amatic SC"/>
                <a:cs typeface="Amatic SC"/>
                <a:sym typeface="Amatic SC"/>
              </a:rPr>
              <a:t>INSURANCE</a:t>
            </a:r>
            <a:endParaRPr b="1" i="0" sz="4000" u="none" cap="none" strike="noStrike">
              <a:solidFill>
                <a:srgbClr val="FFFFFF"/>
              </a:solidFill>
              <a:latin typeface="Amatic SC"/>
              <a:ea typeface="Amatic SC"/>
              <a:cs typeface="Amatic SC"/>
              <a:sym typeface="Amatic SC"/>
            </a:endParaRPr>
          </a:p>
        </p:txBody>
      </p:sp>
      <p:pic>
        <p:nvPicPr>
          <p:cNvPr id="202" name="Google Shape;202;p10"/>
          <p:cNvPicPr preferRelativeResize="0"/>
          <p:nvPr/>
        </p:nvPicPr>
        <p:blipFill rotWithShape="1">
          <a:blip r:embed="rId3">
            <a:alphaModFix/>
          </a:blip>
          <a:srcRect b="0" l="0" r="0" t="0"/>
          <a:stretch/>
        </p:blipFill>
        <p:spPr>
          <a:xfrm>
            <a:off x="495000" y="2156250"/>
            <a:ext cx="6570001" cy="1852500"/>
          </a:xfrm>
          <a:prstGeom prst="rect">
            <a:avLst/>
          </a:prstGeom>
          <a:noFill/>
          <a:ln>
            <a:noFill/>
          </a:ln>
        </p:spPr>
      </p:pic>
      <p:sp>
        <p:nvSpPr>
          <p:cNvPr id="203" name="Google Shape;203;p10"/>
          <p:cNvSpPr txBox="1"/>
          <p:nvPr/>
        </p:nvSpPr>
        <p:spPr>
          <a:xfrm>
            <a:off x="685800" y="2234850"/>
            <a:ext cx="4236600" cy="16215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400"/>
              <a:buFont typeface="Arial"/>
              <a:buNone/>
            </a:pPr>
            <a:r>
              <a:rPr b="0" i="0" lang="en-GB" sz="1400" u="none" cap="none" strike="noStrike">
                <a:solidFill>
                  <a:schemeClr val="dk1"/>
                </a:solidFill>
                <a:latin typeface="Assistant"/>
                <a:ea typeface="Assistant"/>
                <a:cs typeface="Assistant"/>
                <a:sym typeface="Assistant"/>
              </a:rPr>
              <a:t>European citizens are required to bring their blue EU health insurance card. Otherwise we recommend You to have a travel insurance valid in Sweden during the stay.</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rPr b="0" i="0" lang="en-GB" sz="1400" u="none" cap="none" strike="noStrike">
                <a:solidFill>
                  <a:schemeClr val="dk1"/>
                </a:solidFill>
                <a:latin typeface="Assistant"/>
                <a:ea typeface="Assistant"/>
                <a:cs typeface="Assistant"/>
                <a:sym typeface="Assistant"/>
              </a:rPr>
              <a:t>Please note that insurances are not covered by the project and they will be on your own cost.</a:t>
            </a:r>
            <a:endParaRPr b="0" i="0" sz="1400" u="none" cap="none" strike="noStrike">
              <a:solidFill>
                <a:schemeClr val="dk1"/>
              </a:solidFill>
              <a:latin typeface="Assistant"/>
              <a:ea typeface="Assistant"/>
              <a:cs typeface="Assistant"/>
              <a:sym typeface="Assistant"/>
            </a:endParaRPr>
          </a:p>
        </p:txBody>
      </p:sp>
      <p:pic>
        <p:nvPicPr>
          <p:cNvPr id="204" name="Google Shape;204;p10"/>
          <p:cNvPicPr preferRelativeResize="0"/>
          <p:nvPr/>
        </p:nvPicPr>
        <p:blipFill rotWithShape="1">
          <a:blip r:embed="rId4">
            <a:alphaModFix/>
          </a:blip>
          <a:srcRect b="0" l="0" r="0" t="0"/>
          <a:stretch/>
        </p:blipFill>
        <p:spPr>
          <a:xfrm>
            <a:off x="225000" y="623425"/>
            <a:ext cx="1033800" cy="1033800"/>
          </a:xfrm>
          <a:prstGeom prst="rect">
            <a:avLst/>
          </a:prstGeom>
          <a:noFill/>
          <a:ln>
            <a:noFill/>
          </a:ln>
        </p:spPr>
      </p:pic>
      <p:pic>
        <p:nvPicPr>
          <p:cNvPr id="205" name="Google Shape;205;p10"/>
          <p:cNvPicPr preferRelativeResize="0"/>
          <p:nvPr/>
        </p:nvPicPr>
        <p:blipFill rotWithShape="1">
          <a:blip r:embed="rId5">
            <a:alphaModFix/>
          </a:blip>
          <a:srcRect b="0" l="0" r="0" t="0"/>
          <a:stretch/>
        </p:blipFill>
        <p:spPr>
          <a:xfrm>
            <a:off x="5010176" y="2347788"/>
            <a:ext cx="1857425" cy="1243225"/>
          </a:xfrm>
          <a:prstGeom prst="rect">
            <a:avLst/>
          </a:prstGeom>
          <a:noFill/>
          <a:ln>
            <a:noFill/>
          </a:ln>
        </p:spPr>
      </p:pic>
      <p:grpSp>
        <p:nvGrpSpPr>
          <p:cNvPr id="206" name="Google Shape;206;p10"/>
          <p:cNvGrpSpPr/>
          <p:nvPr/>
        </p:nvGrpSpPr>
        <p:grpSpPr>
          <a:xfrm>
            <a:off x="38100" y="4677363"/>
            <a:ext cx="4514906" cy="885000"/>
            <a:chOff x="0" y="899550"/>
            <a:chExt cx="3688950" cy="885000"/>
          </a:xfrm>
        </p:grpSpPr>
        <p:sp>
          <p:nvSpPr>
            <p:cNvPr id="207" name="Google Shape;207;p10"/>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0"/>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9" name="Google Shape;209;p10"/>
          <p:cNvSpPr txBox="1"/>
          <p:nvPr/>
        </p:nvSpPr>
        <p:spPr>
          <a:xfrm>
            <a:off x="839700" y="4798563"/>
            <a:ext cx="34962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FFFFFF"/>
                </a:solidFill>
                <a:latin typeface="Amatic SC"/>
                <a:ea typeface="Amatic SC"/>
                <a:cs typeface="Amatic SC"/>
                <a:sym typeface="Amatic SC"/>
              </a:rPr>
              <a:t>DON’T FORGET</a:t>
            </a:r>
            <a:endParaRPr b="1" i="0" sz="4000" u="none" cap="none" strike="noStrike">
              <a:solidFill>
                <a:srgbClr val="FFFFFF"/>
              </a:solidFill>
              <a:latin typeface="Amatic SC"/>
              <a:ea typeface="Amatic SC"/>
              <a:cs typeface="Amatic SC"/>
              <a:sym typeface="Amatic SC"/>
            </a:endParaRPr>
          </a:p>
        </p:txBody>
      </p:sp>
      <p:pic>
        <p:nvPicPr>
          <p:cNvPr id="210" name="Google Shape;210;p10"/>
          <p:cNvPicPr preferRelativeResize="0"/>
          <p:nvPr/>
        </p:nvPicPr>
        <p:blipFill rotWithShape="1">
          <a:blip r:embed="rId6">
            <a:alphaModFix/>
          </a:blip>
          <a:srcRect b="0" l="0" r="0" t="0"/>
          <a:stretch/>
        </p:blipFill>
        <p:spPr>
          <a:xfrm>
            <a:off x="324950" y="5755575"/>
            <a:ext cx="6740051" cy="2902650"/>
          </a:xfrm>
          <a:prstGeom prst="rect">
            <a:avLst/>
          </a:prstGeom>
          <a:noFill/>
          <a:ln>
            <a:noFill/>
          </a:ln>
        </p:spPr>
      </p:pic>
      <p:pic>
        <p:nvPicPr>
          <p:cNvPr id="211" name="Google Shape;211;p10"/>
          <p:cNvPicPr preferRelativeResize="0"/>
          <p:nvPr/>
        </p:nvPicPr>
        <p:blipFill rotWithShape="1">
          <a:blip r:embed="rId7">
            <a:alphaModFix/>
          </a:blip>
          <a:srcRect b="0" l="0" r="0" t="0"/>
          <a:stretch/>
        </p:blipFill>
        <p:spPr>
          <a:xfrm>
            <a:off x="228652" y="4538063"/>
            <a:ext cx="1116826" cy="1116826"/>
          </a:xfrm>
          <a:prstGeom prst="rect">
            <a:avLst/>
          </a:prstGeom>
          <a:noFill/>
          <a:ln>
            <a:noFill/>
          </a:ln>
        </p:spPr>
      </p:pic>
      <p:sp>
        <p:nvSpPr>
          <p:cNvPr id="212" name="Google Shape;212;p10"/>
          <p:cNvSpPr txBox="1"/>
          <p:nvPr/>
        </p:nvSpPr>
        <p:spPr>
          <a:xfrm>
            <a:off x="2454300" y="8896425"/>
            <a:ext cx="4413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u="sng">
                <a:solidFill>
                  <a:srgbClr val="0B5394"/>
                </a:solidFill>
                <a:latin typeface="Assistant"/>
                <a:ea typeface="Assistant"/>
                <a:cs typeface="Assistant"/>
                <a:sym typeface="Assistant"/>
              </a:rPr>
              <a:t>Please, take a few fabric  masks (</a:t>
            </a:r>
            <a:r>
              <a:rPr b="1" lang="en-GB">
                <a:solidFill>
                  <a:srgbClr val="0B5394"/>
                </a:solidFill>
                <a:latin typeface="Assistant"/>
                <a:ea typeface="Assistant"/>
                <a:cs typeface="Assistant"/>
                <a:sym typeface="Assistant"/>
              </a:rPr>
              <a:t>minimum 7, one for each) </a:t>
            </a:r>
            <a:r>
              <a:rPr b="1" lang="en-GB" u="sng">
                <a:solidFill>
                  <a:srgbClr val="0B5394"/>
                </a:solidFill>
                <a:latin typeface="Assistant"/>
                <a:ea typeface="Assistant"/>
                <a:cs typeface="Assistant"/>
                <a:sym typeface="Assistant"/>
              </a:rPr>
              <a:t>or a pack of medical masks with you </a:t>
            </a:r>
            <a:r>
              <a:rPr b="1" lang="en-GB">
                <a:solidFill>
                  <a:srgbClr val="0B5394"/>
                </a:solidFill>
                <a:latin typeface="Assistant"/>
                <a:ea typeface="Assistant"/>
                <a:cs typeface="Assistant"/>
                <a:sym typeface="Assistant"/>
              </a:rPr>
              <a:t>(FFP2 masks, if you have are also great)! </a:t>
            </a:r>
            <a:endParaRPr b="1">
              <a:solidFill>
                <a:srgbClr val="0B5394"/>
              </a:solidFill>
              <a:latin typeface="Assistant"/>
              <a:ea typeface="Assistant"/>
              <a:cs typeface="Assistant"/>
              <a:sym typeface="Assistant"/>
            </a:endParaRPr>
          </a:p>
        </p:txBody>
      </p:sp>
      <p:pic>
        <p:nvPicPr>
          <p:cNvPr id="213" name="Google Shape;213;p10"/>
          <p:cNvPicPr preferRelativeResize="0"/>
          <p:nvPr/>
        </p:nvPicPr>
        <p:blipFill>
          <a:blip r:embed="rId8">
            <a:alphaModFix/>
          </a:blip>
          <a:stretch>
            <a:fillRect/>
          </a:stretch>
        </p:blipFill>
        <p:spPr>
          <a:xfrm>
            <a:off x="1599889" y="8632397"/>
            <a:ext cx="911526" cy="955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8"/>
          <p:cNvPicPr preferRelativeResize="0"/>
          <p:nvPr/>
        </p:nvPicPr>
        <p:blipFill rotWithShape="1">
          <a:blip r:embed="rId3">
            <a:alphaModFix amt="36000"/>
          </a:blip>
          <a:srcRect b="5090" l="8324" r="12089" t="3990"/>
          <a:stretch/>
        </p:blipFill>
        <p:spPr>
          <a:xfrm>
            <a:off x="297600" y="6383364"/>
            <a:ext cx="1989749" cy="3215558"/>
          </a:xfrm>
          <a:prstGeom prst="rect">
            <a:avLst/>
          </a:prstGeom>
          <a:noFill/>
          <a:ln>
            <a:noFill/>
          </a:ln>
        </p:spPr>
      </p:pic>
      <p:pic>
        <p:nvPicPr>
          <p:cNvPr id="219" name="Google Shape;219;p8"/>
          <p:cNvPicPr preferRelativeResize="0"/>
          <p:nvPr/>
        </p:nvPicPr>
        <p:blipFill rotWithShape="1">
          <a:blip r:embed="rId4">
            <a:alphaModFix amt="24000"/>
          </a:blip>
          <a:srcRect b="9254" l="13202" r="10565" t="6297"/>
          <a:stretch/>
        </p:blipFill>
        <p:spPr>
          <a:xfrm>
            <a:off x="3587400" y="3622975"/>
            <a:ext cx="3813601" cy="5975949"/>
          </a:xfrm>
          <a:prstGeom prst="rect">
            <a:avLst/>
          </a:prstGeom>
          <a:noFill/>
          <a:ln>
            <a:noFill/>
          </a:ln>
        </p:spPr>
      </p:pic>
      <p:grpSp>
        <p:nvGrpSpPr>
          <p:cNvPr id="220" name="Google Shape;220;p8"/>
          <p:cNvGrpSpPr/>
          <p:nvPr/>
        </p:nvGrpSpPr>
        <p:grpSpPr>
          <a:xfrm>
            <a:off x="0" y="670950"/>
            <a:ext cx="6280068" cy="885000"/>
            <a:chOff x="0" y="899550"/>
            <a:chExt cx="3688950" cy="885000"/>
          </a:xfrm>
        </p:grpSpPr>
        <p:sp>
          <p:nvSpPr>
            <p:cNvPr id="221" name="Google Shape;221;p8"/>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8"/>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3" name="Google Shape;223;p8"/>
          <p:cNvSpPr txBox="1"/>
          <p:nvPr/>
        </p:nvSpPr>
        <p:spPr>
          <a:xfrm>
            <a:off x="1205050" y="792150"/>
            <a:ext cx="50277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FFFFFF"/>
                </a:solidFill>
                <a:latin typeface="Amatic SC"/>
                <a:ea typeface="Amatic SC"/>
                <a:cs typeface="Amatic SC"/>
                <a:sym typeface="Amatic SC"/>
              </a:rPr>
              <a:t>Travel costs and reimbursement</a:t>
            </a:r>
            <a:endParaRPr b="1" i="0" sz="4000" u="none" cap="none" strike="noStrike">
              <a:solidFill>
                <a:srgbClr val="FFFFFF"/>
              </a:solidFill>
              <a:latin typeface="Amatic SC"/>
              <a:ea typeface="Amatic SC"/>
              <a:cs typeface="Amatic SC"/>
              <a:sym typeface="Amatic SC"/>
            </a:endParaRPr>
          </a:p>
        </p:txBody>
      </p:sp>
      <p:pic>
        <p:nvPicPr>
          <p:cNvPr id="224" name="Google Shape;224;p8"/>
          <p:cNvPicPr preferRelativeResize="0"/>
          <p:nvPr/>
        </p:nvPicPr>
        <p:blipFill rotWithShape="1">
          <a:blip r:embed="rId5">
            <a:alphaModFix/>
          </a:blip>
          <a:srcRect b="0" l="0" r="0" t="0"/>
          <a:stretch/>
        </p:blipFill>
        <p:spPr>
          <a:xfrm>
            <a:off x="495000" y="1851450"/>
            <a:ext cx="6570001" cy="7603700"/>
          </a:xfrm>
          <a:prstGeom prst="rect">
            <a:avLst/>
          </a:prstGeom>
          <a:noFill/>
          <a:ln>
            <a:noFill/>
          </a:ln>
        </p:spPr>
      </p:pic>
      <p:sp>
        <p:nvSpPr>
          <p:cNvPr id="225" name="Google Shape;225;p8"/>
          <p:cNvSpPr txBox="1"/>
          <p:nvPr/>
        </p:nvSpPr>
        <p:spPr>
          <a:xfrm>
            <a:off x="832200" y="2201050"/>
            <a:ext cx="6086100" cy="6904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GB" sz="1400" u="none" cap="none" strike="noStrike">
                <a:solidFill>
                  <a:srgbClr val="3D85C6"/>
                </a:solidFill>
                <a:latin typeface="Assistant"/>
                <a:ea typeface="Assistant"/>
                <a:cs typeface="Assistant"/>
                <a:sym typeface="Assistant"/>
              </a:rPr>
              <a:t>In order to receive travel costs reimbursement, you will have to:</a:t>
            </a:r>
            <a:endParaRPr b="1" i="0" sz="1400" u="none" cap="none" strike="noStrike">
              <a:solidFill>
                <a:srgbClr val="3D85C6"/>
              </a:solidFill>
              <a:latin typeface="Assistant"/>
              <a:ea typeface="Assistant"/>
              <a:cs typeface="Assistant"/>
              <a:sym typeface="Assistant"/>
            </a:endParaRPr>
          </a:p>
          <a:p>
            <a:pPr indent="0" lvl="0" marL="0" marR="0" rtl="0" algn="l">
              <a:lnSpc>
                <a:spcPct val="115000"/>
              </a:lnSpc>
              <a:spcBef>
                <a:spcPts val="0"/>
              </a:spcBef>
              <a:spcAft>
                <a:spcPts val="0"/>
              </a:spcAft>
              <a:buClr>
                <a:schemeClr val="dk1"/>
              </a:buClr>
              <a:buSzPts val="1100"/>
              <a:buFont typeface="Arial"/>
              <a:buNone/>
            </a:pPr>
            <a:r>
              <a:t/>
            </a:r>
            <a:endParaRPr b="1">
              <a:solidFill>
                <a:srgbClr val="3D85C6"/>
              </a:solidFill>
              <a:latin typeface="Assistant"/>
              <a:ea typeface="Assistant"/>
              <a:cs typeface="Assistant"/>
              <a:sym typeface="Assistant"/>
            </a:endParaRPr>
          </a:p>
          <a:p>
            <a:pPr indent="-317500" lvl="0" marL="457200" marR="0" rtl="0" algn="l">
              <a:lnSpc>
                <a:spcPct val="115000"/>
              </a:lnSpc>
              <a:spcBef>
                <a:spcPts val="0"/>
              </a:spcBef>
              <a:spcAft>
                <a:spcPts val="0"/>
              </a:spcAft>
              <a:buClr>
                <a:srgbClr val="000000"/>
              </a:buClr>
              <a:buSzPts val="1400"/>
              <a:buFont typeface="Assistant"/>
              <a:buAutoNum type="arabicPeriod"/>
            </a:pPr>
            <a:r>
              <a:rPr b="0" i="0" lang="en-GB" sz="1400" u="none" cap="none" strike="noStrike">
                <a:solidFill>
                  <a:srgbClr val="000000"/>
                </a:solidFill>
                <a:latin typeface="Assistant"/>
                <a:ea typeface="Assistant"/>
                <a:cs typeface="Assistant"/>
                <a:sym typeface="Assistant"/>
              </a:rPr>
              <a:t>Gather all the online receipts (or flight tickets) in a ".pdf" format and scan/take a clear picture on the white background of the offline receipts and boarding passes. </a:t>
            </a:r>
            <a:r>
              <a:rPr b="0" i="0" lang="en-GB" sz="1400" u="sng" cap="none" strike="noStrike">
                <a:solidFill>
                  <a:srgbClr val="000000"/>
                </a:solidFill>
                <a:latin typeface="Assistant"/>
                <a:ea typeface="Assistant"/>
                <a:cs typeface="Assistant"/>
                <a:sym typeface="Assistant"/>
              </a:rPr>
              <a:t>Please, note that it is obligatory to have b</a:t>
            </a:r>
            <a:r>
              <a:rPr lang="en-GB" u="sng">
                <a:latin typeface="Assistant"/>
                <a:ea typeface="Assistant"/>
                <a:cs typeface="Assistant"/>
                <a:sym typeface="Assistant"/>
              </a:rPr>
              <a:t>oth </a:t>
            </a:r>
            <a:r>
              <a:rPr lang="en-GB" u="sng">
                <a:latin typeface="Assistant"/>
                <a:ea typeface="Assistant"/>
                <a:cs typeface="Assistant"/>
                <a:sym typeface="Assistant"/>
              </a:rPr>
              <a:t>receipts</a:t>
            </a:r>
            <a:r>
              <a:rPr lang="en-GB" u="sng">
                <a:latin typeface="Assistant"/>
                <a:ea typeface="Assistant"/>
                <a:cs typeface="Assistant"/>
                <a:sym typeface="Assistant"/>
              </a:rPr>
              <a:t> and </a:t>
            </a:r>
            <a:r>
              <a:rPr b="0" i="0" lang="en-GB" sz="1400" u="sng" cap="none" strike="noStrike">
                <a:solidFill>
                  <a:srgbClr val="000000"/>
                </a:solidFill>
                <a:latin typeface="Assistant"/>
                <a:ea typeface="Assistant"/>
                <a:cs typeface="Assistant"/>
                <a:sym typeface="Assistant"/>
              </a:rPr>
              <a:t>boarding passes (a document you receive when you check in for a flight) to be able to receive reimbursement. </a:t>
            </a:r>
            <a:endParaRPr b="0" i="0" sz="1400" u="sng" cap="none" strike="noStrike">
              <a:solidFill>
                <a:srgbClr val="000000"/>
              </a:solidFill>
              <a:latin typeface="Assistant"/>
              <a:ea typeface="Assistant"/>
              <a:cs typeface="Assistant"/>
              <a:sym typeface="Assistant"/>
            </a:endParaRPr>
          </a:p>
          <a:p>
            <a:pPr indent="-317500" lvl="0" marL="457200" marR="0" rtl="0" algn="l">
              <a:lnSpc>
                <a:spcPct val="115000"/>
              </a:lnSpc>
              <a:spcBef>
                <a:spcPts val="0"/>
              </a:spcBef>
              <a:spcAft>
                <a:spcPts val="0"/>
              </a:spcAft>
              <a:buClr>
                <a:srgbClr val="000000"/>
              </a:buClr>
              <a:buSzPts val="1400"/>
              <a:buFont typeface="Assistant"/>
              <a:buAutoNum type="arabicPeriod"/>
            </a:pPr>
            <a:r>
              <a:rPr lang="en-GB">
                <a:latin typeface="Assistant"/>
                <a:ea typeface="Assistant"/>
                <a:cs typeface="Assistant"/>
                <a:sym typeface="Assistant"/>
              </a:rPr>
              <a:t>All receipts should contain information about destination, your name and price of the ticket.</a:t>
            </a:r>
            <a:endParaRPr b="0" sz="1400" cap="none" strike="noStrike">
              <a:solidFill>
                <a:srgbClr val="000000"/>
              </a:solidFill>
              <a:latin typeface="Assistant"/>
              <a:ea typeface="Assistant"/>
              <a:cs typeface="Assistant"/>
              <a:sym typeface="Assistant"/>
            </a:endParaRPr>
          </a:p>
          <a:p>
            <a:pPr indent="-317500" lvl="0" marL="457200" marR="0" rtl="0" algn="l">
              <a:lnSpc>
                <a:spcPct val="115000"/>
              </a:lnSpc>
              <a:spcBef>
                <a:spcPts val="0"/>
              </a:spcBef>
              <a:spcAft>
                <a:spcPts val="0"/>
              </a:spcAft>
              <a:buClr>
                <a:srgbClr val="000000"/>
              </a:buClr>
              <a:buSzPts val="1400"/>
              <a:buFont typeface="Assistant"/>
              <a:buAutoNum type="arabicPeriod"/>
            </a:pPr>
            <a:r>
              <a:rPr b="0" i="0" lang="en-GB" sz="1400" u="none" cap="none" strike="noStrike">
                <a:solidFill>
                  <a:srgbClr val="000000"/>
                </a:solidFill>
                <a:latin typeface="Assistant"/>
                <a:ea typeface="Assistant"/>
                <a:cs typeface="Assistant"/>
                <a:sym typeface="Assistant"/>
              </a:rPr>
              <a:t>Name the receipts and boarding passes exactly as what they served for. For ex: “Flight Ticket Stockholm - Paris"  and "BoardingPass Stockholm - Paris"</a:t>
            </a:r>
            <a:endParaRPr b="0" i="0" sz="1400" u="none" cap="none" strike="noStrike">
              <a:solidFill>
                <a:srgbClr val="000000"/>
              </a:solidFill>
              <a:latin typeface="Assistant"/>
              <a:ea typeface="Assistant"/>
              <a:cs typeface="Assistant"/>
              <a:sym typeface="Assistant"/>
            </a:endParaRPr>
          </a:p>
          <a:p>
            <a:pPr indent="-317500" lvl="0" marL="457200" marR="0" rtl="0" algn="l">
              <a:lnSpc>
                <a:spcPct val="115000"/>
              </a:lnSpc>
              <a:spcBef>
                <a:spcPts val="0"/>
              </a:spcBef>
              <a:spcAft>
                <a:spcPts val="0"/>
              </a:spcAft>
              <a:buSzPts val="1400"/>
              <a:buFont typeface="Assistant"/>
              <a:buAutoNum type="arabicPeriod"/>
            </a:pPr>
            <a:r>
              <a:rPr lang="en-GB">
                <a:latin typeface="Assistant"/>
                <a:ea typeface="Assistant"/>
                <a:cs typeface="Assistant"/>
                <a:sym typeface="Assistant"/>
              </a:rPr>
              <a:t>Send the electronic copies of receipts to Andreea (</a:t>
            </a:r>
            <a:r>
              <a:rPr lang="en-GB" u="sng">
                <a:solidFill>
                  <a:srgbClr val="3D85C6"/>
                </a:solidFill>
                <a:latin typeface="Assistant"/>
                <a:ea typeface="Assistant"/>
                <a:cs typeface="Assistant"/>
                <a:sym typeface="Assistant"/>
                <a:hlinkClick r:id="rId6">
                  <a:extLst>
                    <a:ext uri="{A12FA001-AC4F-418D-AE19-62706E023703}">
                      <ahyp:hlinkClr val="tx"/>
                    </a:ext>
                  </a:extLst>
                </a:hlinkClick>
              </a:rPr>
              <a:t>andreea.f@framtidstaget.se</a:t>
            </a:r>
            <a:r>
              <a:rPr lang="en-GB">
                <a:latin typeface="Assistant"/>
                <a:ea typeface="Assistant"/>
                <a:cs typeface="Assistant"/>
                <a:sym typeface="Assistant"/>
              </a:rPr>
              <a:t>) and Yulia (</a:t>
            </a:r>
            <a:r>
              <a:rPr lang="en-GB" u="sng">
                <a:solidFill>
                  <a:srgbClr val="3D85C6"/>
                </a:solidFill>
                <a:latin typeface="Assistant"/>
                <a:ea typeface="Assistant"/>
                <a:cs typeface="Assistant"/>
                <a:sym typeface="Assistant"/>
                <a:hlinkClick r:id="rId7">
                  <a:extLst>
                    <a:ext uri="{A12FA001-AC4F-418D-AE19-62706E023703}">
                      <ahyp:hlinkClr val="tx"/>
                    </a:ext>
                  </a:extLst>
                </a:hlinkClick>
              </a:rPr>
              <a:t>yuliya.kh@framtidstaget.se</a:t>
            </a:r>
            <a:r>
              <a:rPr lang="en-GB">
                <a:latin typeface="Assistant"/>
                <a:ea typeface="Assistant"/>
                <a:cs typeface="Assistant"/>
                <a:sym typeface="Assistant"/>
              </a:rPr>
              <a:t>) latest within one week after the project.</a:t>
            </a:r>
            <a:endParaRPr>
              <a:latin typeface="Assistant"/>
              <a:ea typeface="Assistant"/>
              <a:cs typeface="Assistant"/>
              <a:sym typeface="Assistant"/>
            </a:endParaRPr>
          </a:p>
          <a:p>
            <a:pPr indent="-317500" lvl="0" marL="457200" marR="0" rtl="0" algn="l">
              <a:lnSpc>
                <a:spcPct val="115000"/>
              </a:lnSpc>
              <a:spcBef>
                <a:spcPts val="0"/>
              </a:spcBef>
              <a:spcAft>
                <a:spcPts val="0"/>
              </a:spcAft>
              <a:buClr>
                <a:srgbClr val="000000"/>
              </a:buClr>
              <a:buSzPts val="1400"/>
              <a:buFont typeface="Assistant"/>
              <a:buAutoNum type="arabicPeriod"/>
            </a:pPr>
            <a:r>
              <a:rPr b="0" i="0" lang="en-GB" sz="1400" u="none" cap="none" strike="noStrike">
                <a:solidFill>
                  <a:srgbClr val="000000"/>
                </a:solidFill>
                <a:latin typeface="Assistant"/>
                <a:ea typeface="Assistant"/>
                <a:cs typeface="Assistant"/>
                <a:sym typeface="Assistant"/>
              </a:rPr>
              <a:t>You do not need to submit the original paper receipts to us as long as you made a clear and high quality scan of your receipts.</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ssistant"/>
              <a:ea typeface="Assistant"/>
              <a:cs typeface="Assistant"/>
              <a:sym typeface="Assistant"/>
            </a:endParaRPr>
          </a:p>
          <a:p>
            <a:pPr indent="0" lvl="0" marL="0" marR="0" rtl="0" algn="just">
              <a:lnSpc>
                <a:spcPct val="138000"/>
              </a:lnSpc>
              <a:spcBef>
                <a:spcPts val="0"/>
              </a:spcBef>
              <a:spcAft>
                <a:spcPts val="0"/>
              </a:spcAft>
              <a:buClr>
                <a:schemeClr val="dk1"/>
              </a:buClr>
              <a:buSzPts val="1100"/>
              <a:buFont typeface="Arial"/>
              <a:buNone/>
            </a:pPr>
            <a:r>
              <a:rPr b="0" i="1" lang="en-GB" sz="1200" u="none" cap="none" strike="noStrike">
                <a:solidFill>
                  <a:srgbClr val="000000"/>
                </a:solidFill>
                <a:latin typeface="Assistant"/>
                <a:ea typeface="Assistant"/>
                <a:cs typeface="Assistant"/>
                <a:sym typeface="Assistant"/>
              </a:rPr>
              <a:t>Reimbursement will be done in EUR, regardless of the currency indicated on the ticket and receipt/invoice. Any tickets purchased in a local currency other than EUR, will then be converted and calculated according to the exchange rate for October 2019 (month when the grant for the project was received).</a:t>
            </a:r>
            <a:r>
              <a:rPr b="0" i="0" lang="en-GB" sz="1200" u="none" cap="none" strike="noStrike">
                <a:solidFill>
                  <a:srgbClr val="000000"/>
                </a:solidFill>
                <a:latin typeface="Assistant"/>
                <a:ea typeface="Assistant"/>
                <a:cs typeface="Assistant"/>
                <a:sym typeface="Assistant"/>
              </a:rPr>
              <a:t> </a:t>
            </a:r>
            <a:endParaRPr b="0" i="0" sz="1200" u="none" cap="none" strike="noStrike">
              <a:solidFill>
                <a:srgbClr val="000000"/>
              </a:solidFill>
              <a:latin typeface="Assistant"/>
              <a:ea typeface="Assistant"/>
              <a:cs typeface="Assistant"/>
              <a:sym typeface="Assistant"/>
            </a:endParaRPr>
          </a:p>
          <a:p>
            <a:pPr indent="0" lvl="0" marL="0" marR="0" rtl="0" algn="just">
              <a:lnSpc>
                <a:spcPct val="138000"/>
              </a:lnSpc>
              <a:spcBef>
                <a:spcPts val="1000"/>
              </a:spcBef>
              <a:spcAft>
                <a:spcPts val="0"/>
              </a:spcAft>
              <a:buClr>
                <a:srgbClr val="000000"/>
              </a:buClr>
              <a:buSzPts val="1400"/>
              <a:buFont typeface="Arial"/>
              <a:buNone/>
            </a:pPr>
            <a:r>
              <a:rPr b="0" i="1" lang="en-GB" sz="1200" u="none" cap="none" strike="noStrike">
                <a:solidFill>
                  <a:srgbClr val="000000"/>
                </a:solidFill>
                <a:latin typeface="Assistant"/>
                <a:ea typeface="Assistant"/>
                <a:cs typeface="Assistant"/>
                <a:sym typeface="Assistant"/>
              </a:rPr>
              <a:t>Participants will receive the travel reimbursement via bank transfer to their sending organizations within 3 months after the end of the project </a:t>
            </a:r>
            <a:r>
              <a:rPr b="0" i="1" lang="en-GB" sz="1200" u="sng" cap="none" strike="noStrike">
                <a:solidFill>
                  <a:srgbClr val="000000"/>
                </a:solidFill>
                <a:latin typeface="Assistant"/>
                <a:ea typeface="Assistant"/>
                <a:cs typeface="Assistant"/>
                <a:sym typeface="Assistant"/>
              </a:rPr>
              <a:t>upon receipt of all travel documentation from all the participants.</a:t>
            </a:r>
            <a:endParaRPr b="0" i="1" sz="1200" u="sng" cap="none" strike="noStrike">
              <a:solidFill>
                <a:srgbClr val="000000"/>
              </a:solidFill>
              <a:latin typeface="Assistant"/>
              <a:ea typeface="Assistant"/>
              <a:cs typeface="Assistant"/>
              <a:sym typeface="Assistant"/>
            </a:endParaRPr>
          </a:p>
          <a:p>
            <a:pPr indent="0" lvl="0" marL="0" marR="0" rtl="0" algn="just">
              <a:lnSpc>
                <a:spcPct val="138000"/>
              </a:lnSpc>
              <a:spcBef>
                <a:spcPts val="1000"/>
              </a:spcBef>
              <a:spcAft>
                <a:spcPts val="1000"/>
              </a:spcAft>
              <a:buClr>
                <a:srgbClr val="000000"/>
              </a:buClr>
              <a:buSzPts val="1400"/>
              <a:buFont typeface="Arial"/>
              <a:buNone/>
            </a:pPr>
            <a:r>
              <a:rPr b="0" i="1" lang="en-GB" sz="1400" u="sng" cap="none" strike="noStrike">
                <a:solidFill>
                  <a:srgbClr val="000000"/>
                </a:solidFill>
                <a:latin typeface="Assistant"/>
                <a:ea typeface="Assistant"/>
                <a:cs typeface="Assistant"/>
                <a:sym typeface="Assistant"/>
              </a:rPr>
              <a:t>Please note that to receive a reimbursement you have to fully participate on the project, for the exception of emergency cases with proof (e.g. medical certificate, canceled flight).</a:t>
            </a:r>
            <a:endParaRPr b="0" i="1" sz="1400" u="sng" cap="none" strike="noStrike">
              <a:solidFill>
                <a:srgbClr val="000000"/>
              </a:solidFill>
              <a:latin typeface="Assistant"/>
              <a:ea typeface="Assistant"/>
              <a:cs typeface="Assistant"/>
              <a:sym typeface="Assistant"/>
            </a:endParaRPr>
          </a:p>
        </p:txBody>
      </p:sp>
      <p:pic>
        <p:nvPicPr>
          <p:cNvPr id="226" name="Google Shape;226;p8"/>
          <p:cNvPicPr preferRelativeResize="0"/>
          <p:nvPr/>
        </p:nvPicPr>
        <p:blipFill rotWithShape="1">
          <a:blip r:embed="rId8">
            <a:alphaModFix/>
          </a:blip>
          <a:srcRect b="0" l="0" r="0" t="0"/>
          <a:stretch/>
        </p:blipFill>
        <p:spPr>
          <a:xfrm>
            <a:off x="225000" y="594750"/>
            <a:ext cx="980050" cy="980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9"/>
          <p:cNvPicPr preferRelativeResize="0"/>
          <p:nvPr/>
        </p:nvPicPr>
        <p:blipFill rotWithShape="1">
          <a:blip r:embed="rId3">
            <a:alphaModFix amt="36000"/>
          </a:blip>
          <a:srcRect b="5090" l="8324" r="12089" t="3990"/>
          <a:stretch/>
        </p:blipFill>
        <p:spPr>
          <a:xfrm>
            <a:off x="297600" y="6383364"/>
            <a:ext cx="1989749" cy="3215558"/>
          </a:xfrm>
          <a:prstGeom prst="rect">
            <a:avLst/>
          </a:prstGeom>
          <a:noFill/>
          <a:ln>
            <a:noFill/>
          </a:ln>
        </p:spPr>
      </p:pic>
      <p:grpSp>
        <p:nvGrpSpPr>
          <p:cNvPr id="232" name="Google Shape;232;p9"/>
          <p:cNvGrpSpPr/>
          <p:nvPr/>
        </p:nvGrpSpPr>
        <p:grpSpPr>
          <a:xfrm>
            <a:off x="0" y="670950"/>
            <a:ext cx="6280068" cy="885000"/>
            <a:chOff x="0" y="899550"/>
            <a:chExt cx="3688950" cy="885000"/>
          </a:xfrm>
        </p:grpSpPr>
        <p:sp>
          <p:nvSpPr>
            <p:cNvPr id="233" name="Google Shape;233;p9"/>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5" name="Google Shape;235;p9"/>
          <p:cNvSpPr txBox="1"/>
          <p:nvPr/>
        </p:nvSpPr>
        <p:spPr>
          <a:xfrm>
            <a:off x="1205050" y="792150"/>
            <a:ext cx="50277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FFFFFF"/>
                </a:solidFill>
                <a:latin typeface="Amatic SC"/>
                <a:ea typeface="Amatic SC"/>
                <a:cs typeface="Amatic SC"/>
                <a:sym typeface="Amatic SC"/>
              </a:rPr>
              <a:t>Travel costs and reimbursement</a:t>
            </a:r>
            <a:endParaRPr b="1" i="0" sz="4000" u="none" cap="none" strike="noStrike">
              <a:solidFill>
                <a:srgbClr val="FFFFFF"/>
              </a:solidFill>
              <a:latin typeface="Amatic SC"/>
              <a:ea typeface="Amatic SC"/>
              <a:cs typeface="Amatic SC"/>
              <a:sym typeface="Amatic SC"/>
            </a:endParaRPr>
          </a:p>
        </p:txBody>
      </p:sp>
      <p:pic>
        <p:nvPicPr>
          <p:cNvPr id="236" name="Google Shape;236;p9"/>
          <p:cNvPicPr preferRelativeResize="0"/>
          <p:nvPr/>
        </p:nvPicPr>
        <p:blipFill rotWithShape="1">
          <a:blip r:embed="rId4">
            <a:alphaModFix/>
          </a:blip>
          <a:srcRect b="0" l="0" r="0" t="0"/>
          <a:stretch/>
        </p:blipFill>
        <p:spPr>
          <a:xfrm>
            <a:off x="433900" y="1946700"/>
            <a:ext cx="6570001" cy="7603700"/>
          </a:xfrm>
          <a:prstGeom prst="rect">
            <a:avLst/>
          </a:prstGeom>
          <a:noFill/>
          <a:ln>
            <a:noFill/>
          </a:ln>
        </p:spPr>
      </p:pic>
      <p:pic>
        <p:nvPicPr>
          <p:cNvPr id="237" name="Google Shape;237;p9"/>
          <p:cNvPicPr preferRelativeResize="0"/>
          <p:nvPr/>
        </p:nvPicPr>
        <p:blipFill rotWithShape="1">
          <a:blip r:embed="rId5">
            <a:alphaModFix/>
          </a:blip>
          <a:srcRect b="0" l="0" r="0" t="0"/>
          <a:stretch/>
        </p:blipFill>
        <p:spPr>
          <a:xfrm>
            <a:off x="225000" y="594750"/>
            <a:ext cx="980050" cy="980050"/>
          </a:xfrm>
          <a:prstGeom prst="rect">
            <a:avLst/>
          </a:prstGeom>
          <a:noFill/>
          <a:ln>
            <a:noFill/>
          </a:ln>
        </p:spPr>
      </p:pic>
      <p:graphicFrame>
        <p:nvGraphicFramePr>
          <p:cNvPr id="238" name="Google Shape;238;p9"/>
          <p:cNvGraphicFramePr/>
          <p:nvPr/>
        </p:nvGraphicFramePr>
        <p:xfrm>
          <a:off x="3891063" y="2464775"/>
          <a:ext cx="3000000" cy="3000000"/>
        </p:xfrm>
        <a:graphic>
          <a:graphicData uri="http://schemas.openxmlformats.org/drawingml/2006/table">
            <a:tbl>
              <a:tblPr>
                <a:noFill/>
                <a:tableStyleId>{7787B4F1-15DD-4C96-9904-DC9D6140AF2C}</a:tableStyleId>
              </a:tblPr>
              <a:tblGrid>
                <a:gridCol w="1356225"/>
                <a:gridCol w="793575"/>
              </a:tblGrid>
              <a:tr h="201900">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Assistant ExtraLight"/>
                          <a:ea typeface="Assistant ExtraLight"/>
                          <a:cs typeface="Assistant ExtraLight"/>
                          <a:sym typeface="Assistant ExtraLight"/>
                        </a:rPr>
                        <a:t>Portugal</a:t>
                      </a:r>
                      <a:endParaRPr sz="1000" u="none" cap="none" strike="noStrike">
                        <a:latin typeface="Assistant ExtraLight"/>
                        <a:ea typeface="Assistant ExtraLight"/>
                        <a:cs typeface="Assistant ExtraLight"/>
                        <a:sym typeface="Assistant Extra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Assistant ExtraLight"/>
                          <a:ea typeface="Assistant ExtraLight"/>
                          <a:cs typeface="Assistant ExtraLight"/>
                          <a:sym typeface="Assistant ExtraLight"/>
                        </a:rPr>
                        <a:t> 360 EUR</a:t>
                      </a:r>
                      <a:endParaRPr sz="1000" u="none" cap="none" strike="noStrike">
                        <a:latin typeface="Assistant ExtraLight"/>
                        <a:ea typeface="Assistant ExtraLight"/>
                        <a:cs typeface="Assistant ExtraLight"/>
                        <a:sym typeface="Assistant Extra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2CC"/>
                    </a:solidFill>
                  </a:tcPr>
                </a:tc>
              </a:tr>
              <a:tr h="100000">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Assistant ExtraLight"/>
                          <a:ea typeface="Assistant ExtraLight"/>
                          <a:cs typeface="Assistant ExtraLight"/>
                          <a:sym typeface="Assistant ExtraLight"/>
                        </a:rPr>
                        <a:t>Italy</a:t>
                      </a:r>
                      <a:endParaRPr sz="1000" u="none" cap="none" strike="noStrike">
                        <a:latin typeface="Assistant ExtraLight"/>
                        <a:ea typeface="Assistant ExtraLight"/>
                        <a:cs typeface="Assistant ExtraLight"/>
                        <a:sym typeface="Assistant Extra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Assistant ExtraLight"/>
                          <a:ea typeface="Assistant ExtraLight"/>
                          <a:cs typeface="Assistant ExtraLight"/>
                          <a:sym typeface="Assistant ExtraLight"/>
                        </a:rPr>
                        <a:t> 360 EUR</a:t>
                      </a:r>
                      <a:endParaRPr sz="1000" u="none" cap="none" strike="noStrike">
                        <a:latin typeface="Assistant ExtraLight"/>
                        <a:ea typeface="Assistant ExtraLight"/>
                        <a:cs typeface="Assistant ExtraLight"/>
                        <a:sym typeface="Assistant Extra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2CC"/>
                    </a:solidFill>
                  </a:tcPr>
                </a:tc>
              </a:tr>
              <a:tr h="182850">
                <a:tc>
                  <a:txBody>
                    <a:bodyPr/>
                    <a:lstStyle/>
                    <a:p>
                      <a:pPr indent="0" lvl="0" marL="0" marR="0" rtl="0" algn="ctr">
                        <a:lnSpc>
                          <a:spcPct val="100000"/>
                        </a:lnSpc>
                        <a:spcBef>
                          <a:spcPts val="0"/>
                        </a:spcBef>
                        <a:spcAft>
                          <a:spcPts val="0"/>
                        </a:spcAft>
                        <a:buClr>
                          <a:srgbClr val="000000"/>
                        </a:buClr>
                        <a:buSzPts val="1100"/>
                        <a:buFont typeface="Arial"/>
                        <a:buNone/>
                      </a:pPr>
                      <a:r>
                        <a:rPr lang="en-GB" sz="1000" u="none" cap="none" strike="noStrike">
                          <a:latin typeface="Assistant ExtraLight"/>
                          <a:ea typeface="Assistant ExtraLight"/>
                          <a:cs typeface="Assistant ExtraLight"/>
                          <a:sym typeface="Assistant ExtraLight"/>
                        </a:rPr>
                        <a:t>Serbia</a:t>
                      </a:r>
                      <a:endParaRPr sz="1000" u="none" cap="none" strike="noStrike">
                        <a:latin typeface="Assistant ExtraLight"/>
                        <a:ea typeface="Assistant ExtraLight"/>
                        <a:cs typeface="Assistant ExtraLight"/>
                        <a:sym typeface="Assistant Extra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Assistant ExtraLight"/>
                          <a:ea typeface="Assistant ExtraLight"/>
                          <a:cs typeface="Assistant ExtraLight"/>
                          <a:sym typeface="Assistant ExtraLight"/>
                        </a:rPr>
                        <a:t> 275 EUR</a:t>
                      </a:r>
                      <a:endParaRPr sz="1000" u="none" cap="none" strike="noStrike">
                        <a:latin typeface="Assistant ExtraLight"/>
                        <a:ea typeface="Assistant ExtraLight"/>
                        <a:cs typeface="Assistant ExtraLight"/>
                        <a:sym typeface="Assistant Extra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2CC"/>
                    </a:solidFill>
                  </a:tcPr>
                </a:tc>
              </a:tr>
              <a:tr h="144750">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Assistant ExtraLight"/>
                          <a:ea typeface="Assistant ExtraLight"/>
                          <a:cs typeface="Assistant ExtraLight"/>
                          <a:sym typeface="Assistant ExtraLight"/>
                        </a:rPr>
                        <a:t>Slovakia</a:t>
                      </a:r>
                      <a:endParaRPr sz="1000" u="none" cap="none" strike="noStrike">
                        <a:latin typeface="Assistant ExtraLight"/>
                        <a:ea typeface="Assistant ExtraLight"/>
                        <a:cs typeface="Assistant ExtraLight"/>
                        <a:sym typeface="Assistant Extra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Assistant ExtraLight"/>
                          <a:ea typeface="Assistant ExtraLight"/>
                          <a:cs typeface="Assistant ExtraLight"/>
                          <a:sym typeface="Assistant ExtraLight"/>
                        </a:rPr>
                        <a:t>275 EUR</a:t>
                      </a:r>
                      <a:endParaRPr sz="1000" u="none" cap="none" strike="noStrike">
                        <a:latin typeface="Assistant ExtraLight"/>
                        <a:ea typeface="Assistant ExtraLight"/>
                        <a:cs typeface="Assistant ExtraLight"/>
                        <a:sym typeface="Assistant Extra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2CC"/>
                    </a:solidFill>
                  </a:tcPr>
                </a:tc>
              </a:tr>
              <a:tr h="163800">
                <a:tc>
                  <a:txBody>
                    <a:bodyPr/>
                    <a:lstStyle/>
                    <a:p>
                      <a:pPr indent="0" lvl="0" marL="0" marR="0" rtl="0" algn="ctr">
                        <a:lnSpc>
                          <a:spcPct val="100000"/>
                        </a:lnSpc>
                        <a:spcBef>
                          <a:spcPts val="0"/>
                        </a:spcBef>
                        <a:spcAft>
                          <a:spcPts val="0"/>
                        </a:spcAft>
                        <a:buClr>
                          <a:srgbClr val="000000"/>
                        </a:buClr>
                        <a:buSzPts val="1000"/>
                        <a:buFont typeface="Arial"/>
                        <a:buNone/>
                      </a:pPr>
                      <a:r>
                        <a:rPr lang="en-GB" sz="1000">
                          <a:latin typeface="Assistant ExtraLight"/>
                          <a:ea typeface="Assistant ExtraLight"/>
                          <a:cs typeface="Assistant ExtraLight"/>
                          <a:sym typeface="Assistant ExtraLight"/>
                        </a:rPr>
                        <a:t>Romania</a:t>
                      </a:r>
                      <a:endParaRPr sz="1000" u="none" cap="none" strike="noStrike">
                        <a:latin typeface="Assistant ExtraLight"/>
                        <a:ea typeface="Assistant ExtraLight"/>
                        <a:cs typeface="Assistant ExtraLight"/>
                        <a:sym typeface="Assistant Extra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a:latin typeface="Assistant ExtraLight"/>
                          <a:ea typeface="Assistant ExtraLight"/>
                          <a:cs typeface="Assistant ExtraLight"/>
                          <a:sym typeface="Assistant ExtraLight"/>
                        </a:rPr>
                        <a:t>   275 EUR</a:t>
                      </a:r>
                      <a:endParaRPr sz="1000" u="none" cap="none" strike="noStrike">
                        <a:latin typeface="Assistant ExtraLight"/>
                        <a:ea typeface="Assistant ExtraLight"/>
                        <a:cs typeface="Assistant ExtraLight"/>
                        <a:sym typeface="Assistant ExtraLigh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2CC"/>
                    </a:solidFill>
                  </a:tcPr>
                </a:tc>
              </a:tr>
            </a:tbl>
          </a:graphicData>
        </a:graphic>
      </p:graphicFrame>
      <p:sp>
        <p:nvSpPr>
          <p:cNvPr id="239" name="Google Shape;239;p9"/>
          <p:cNvSpPr txBox="1"/>
          <p:nvPr/>
        </p:nvSpPr>
        <p:spPr>
          <a:xfrm>
            <a:off x="1519113" y="2664650"/>
            <a:ext cx="2149800" cy="12765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b="1" i="0" lang="en-GB" sz="1300" u="none" cap="none" strike="noStrike">
                <a:solidFill>
                  <a:srgbClr val="0B5394"/>
                </a:solidFill>
                <a:latin typeface="Assistant"/>
                <a:ea typeface="Assistant"/>
                <a:cs typeface="Assistant"/>
                <a:sym typeface="Assistant"/>
              </a:rPr>
              <a:t>Maximum amount of travel  and visa costs reimbursement per country:</a:t>
            </a:r>
            <a:endParaRPr b="1" i="0" sz="1300" u="none" cap="none" strike="noStrike">
              <a:solidFill>
                <a:srgbClr val="0B5394"/>
              </a:solidFill>
              <a:latin typeface="Assistant"/>
              <a:ea typeface="Assistant"/>
              <a:cs typeface="Assistant"/>
              <a:sym typeface="Assistant"/>
            </a:endParaRPr>
          </a:p>
        </p:txBody>
      </p:sp>
      <p:sp>
        <p:nvSpPr>
          <p:cNvPr id="240" name="Google Shape;240;p9"/>
          <p:cNvSpPr txBox="1"/>
          <p:nvPr/>
        </p:nvSpPr>
        <p:spPr>
          <a:xfrm>
            <a:off x="1022550" y="4885213"/>
            <a:ext cx="5629200" cy="187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Assistant"/>
                <a:ea typeface="Assistant"/>
                <a:cs typeface="Assistant"/>
                <a:sym typeface="Assistant"/>
              </a:rPr>
              <a:t>Please note that in order to enter Sweden you will have to present a </a:t>
            </a:r>
            <a:r>
              <a:rPr b="1" lang="en-GB" sz="1200">
                <a:latin typeface="Assistant"/>
                <a:ea typeface="Assistant"/>
                <a:cs typeface="Assistant"/>
                <a:sym typeface="Assistant"/>
              </a:rPr>
              <a:t>negative COVID -19 - test </a:t>
            </a:r>
            <a:r>
              <a:rPr lang="en-GB" sz="1200">
                <a:latin typeface="Assistant"/>
                <a:ea typeface="Assistant"/>
                <a:cs typeface="Assistant"/>
                <a:sym typeface="Assistant"/>
              </a:rPr>
              <a:t>that is taken </a:t>
            </a:r>
            <a:r>
              <a:rPr lang="en-GB" sz="1200" u="sng">
                <a:latin typeface="Assistant"/>
                <a:ea typeface="Assistant"/>
                <a:cs typeface="Assistant"/>
                <a:sym typeface="Assistant"/>
              </a:rPr>
              <a:t>no later than 48 hours before arrival to Sweden</a:t>
            </a:r>
            <a:r>
              <a:rPr lang="en-GB" sz="1200">
                <a:latin typeface="Assistant"/>
                <a:ea typeface="Assistant"/>
                <a:cs typeface="Assistant"/>
                <a:sym typeface="Assistant"/>
              </a:rPr>
              <a:t>. The following tests are ap</a:t>
            </a:r>
            <a:r>
              <a:rPr lang="en-GB" sz="1200">
                <a:latin typeface="Assistant"/>
                <a:ea typeface="Assistant"/>
                <a:cs typeface="Assistant"/>
                <a:sym typeface="Assistant"/>
              </a:rPr>
              <a:t>proved: Antigen tests, PCR tests, LAMP tests and TMA tests. You can find a more detailed information on what should be included in a test certificate to enter Sweden</a:t>
            </a:r>
            <a:r>
              <a:rPr lang="en-GB" sz="1200" u="sng">
                <a:solidFill>
                  <a:schemeClr val="hlink"/>
                </a:solidFill>
                <a:latin typeface="Assistant"/>
                <a:ea typeface="Assistant"/>
                <a:cs typeface="Assistant"/>
                <a:sym typeface="Assistant"/>
                <a:hlinkClick r:id="rId6"/>
              </a:rPr>
              <a:t> here.</a:t>
            </a:r>
            <a:endParaRPr sz="1200">
              <a:solidFill>
                <a:srgbClr val="333333"/>
              </a:solidFill>
              <a:highlight>
                <a:srgbClr val="FFFFFF"/>
              </a:highlight>
              <a:latin typeface="Assistant"/>
              <a:ea typeface="Assistant"/>
              <a:cs typeface="Assistant"/>
              <a:sym typeface="Assistant"/>
            </a:endParaRPr>
          </a:p>
          <a:p>
            <a:pPr indent="0" lvl="0" marL="0" rtl="0" algn="l">
              <a:spcBef>
                <a:spcPts val="0"/>
              </a:spcBef>
              <a:spcAft>
                <a:spcPts val="0"/>
              </a:spcAft>
              <a:buNone/>
            </a:pPr>
            <a:r>
              <a:t/>
            </a:r>
            <a:endParaRPr sz="1200">
              <a:solidFill>
                <a:srgbClr val="333333"/>
              </a:solidFill>
              <a:highlight>
                <a:srgbClr val="FFFFFF"/>
              </a:highlight>
              <a:latin typeface="Assistant"/>
              <a:ea typeface="Assistant"/>
              <a:cs typeface="Assistant"/>
              <a:sym typeface="Assistant"/>
            </a:endParaRPr>
          </a:p>
          <a:p>
            <a:pPr indent="0" lvl="0" marL="0" rtl="0" algn="l">
              <a:spcBef>
                <a:spcPts val="0"/>
              </a:spcBef>
              <a:spcAft>
                <a:spcPts val="0"/>
              </a:spcAft>
              <a:buNone/>
            </a:pPr>
            <a:r>
              <a:rPr i="1" lang="en-GB" sz="1200">
                <a:latin typeface="Assistant"/>
                <a:ea typeface="Assistant"/>
                <a:cs typeface="Assistant"/>
                <a:sym typeface="Assistant"/>
              </a:rPr>
              <a:t>Please, note that you you will be able to use the travel costs budget to cover the cost of a Covid-19 test within the maximum reimbursement amount written above.</a:t>
            </a:r>
            <a:endParaRPr i="1" sz="1200">
              <a:solidFill>
                <a:srgbClr val="333333"/>
              </a:solidFill>
              <a:highlight>
                <a:srgbClr val="FFFFFF"/>
              </a:highlight>
              <a:latin typeface="Assistant"/>
              <a:ea typeface="Assistant"/>
              <a:cs typeface="Assistant"/>
              <a:sym typeface="Assistant"/>
            </a:endParaRPr>
          </a:p>
          <a:p>
            <a:pPr indent="0" lvl="0" marL="0" rtl="0" algn="l">
              <a:spcBef>
                <a:spcPts val="0"/>
              </a:spcBef>
              <a:spcAft>
                <a:spcPts val="0"/>
              </a:spcAft>
              <a:buNone/>
            </a:pPr>
            <a:r>
              <a:t/>
            </a:r>
            <a:endParaRPr i="1" sz="1350">
              <a:solidFill>
                <a:srgbClr val="333333"/>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11"/>
          <p:cNvPicPr preferRelativeResize="0"/>
          <p:nvPr/>
        </p:nvPicPr>
        <p:blipFill rotWithShape="1">
          <a:blip r:embed="rId3">
            <a:alphaModFix amt="36000"/>
          </a:blip>
          <a:srcRect b="5090" l="8324" r="12089" t="3990"/>
          <a:stretch/>
        </p:blipFill>
        <p:spPr>
          <a:xfrm>
            <a:off x="297600" y="6383364"/>
            <a:ext cx="1989749" cy="3215558"/>
          </a:xfrm>
          <a:prstGeom prst="rect">
            <a:avLst/>
          </a:prstGeom>
          <a:noFill/>
          <a:ln>
            <a:noFill/>
          </a:ln>
        </p:spPr>
      </p:pic>
      <p:pic>
        <p:nvPicPr>
          <p:cNvPr id="246" name="Google Shape;246;p11"/>
          <p:cNvPicPr preferRelativeResize="0"/>
          <p:nvPr/>
        </p:nvPicPr>
        <p:blipFill rotWithShape="1">
          <a:blip r:embed="rId4">
            <a:alphaModFix amt="24000"/>
          </a:blip>
          <a:srcRect b="9254" l="13202" r="10565" t="6297"/>
          <a:stretch/>
        </p:blipFill>
        <p:spPr>
          <a:xfrm>
            <a:off x="3587400" y="3622975"/>
            <a:ext cx="3813601" cy="5975949"/>
          </a:xfrm>
          <a:prstGeom prst="rect">
            <a:avLst/>
          </a:prstGeom>
          <a:noFill/>
          <a:ln>
            <a:noFill/>
          </a:ln>
        </p:spPr>
      </p:pic>
      <p:grpSp>
        <p:nvGrpSpPr>
          <p:cNvPr id="247" name="Google Shape;247;p11"/>
          <p:cNvGrpSpPr/>
          <p:nvPr/>
        </p:nvGrpSpPr>
        <p:grpSpPr>
          <a:xfrm>
            <a:off x="0" y="670950"/>
            <a:ext cx="4914788" cy="885000"/>
            <a:chOff x="0" y="899550"/>
            <a:chExt cx="3688950" cy="885000"/>
          </a:xfrm>
        </p:grpSpPr>
        <p:sp>
          <p:nvSpPr>
            <p:cNvPr id="248" name="Google Shape;248;p11"/>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1"/>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0" name="Google Shape;250;p11"/>
          <p:cNvSpPr txBox="1"/>
          <p:nvPr/>
        </p:nvSpPr>
        <p:spPr>
          <a:xfrm>
            <a:off x="1030200" y="792150"/>
            <a:ext cx="39990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FFFFFF"/>
                </a:solidFill>
                <a:latin typeface="Amatic SC"/>
                <a:ea typeface="Amatic SC"/>
                <a:cs typeface="Amatic SC"/>
                <a:sym typeface="Amatic SC"/>
              </a:rPr>
              <a:t>LINKS AND CONTACTS</a:t>
            </a:r>
            <a:endParaRPr b="1" i="0" sz="4000" u="none" cap="none" strike="noStrike">
              <a:solidFill>
                <a:srgbClr val="FFFFFF"/>
              </a:solidFill>
              <a:latin typeface="Amatic SC"/>
              <a:ea typeface="Amatic SC"/>
              <a:cs typeface="Amatic SC"/>
              <a:sym typeface="Amatic SC"/>
            </a:endParaRPr>
          </a:p>
        </p:txBody>
      </p:sp>
      <p:pic>
        <p:nvPicPr>
          <p:cNvPr id="251" name="Google Shape;251;p11"/>
          <p:cNvPicPr preferRelativeResize="0"/>
          <p:nvPr/>
        </p:nvPicPr>
        <p:blipFill rotWithShape="1">
          <a:blip r:embed="rId5">
            <a:alphaModFix/>
          </a:blip>
          <a:srcRect b="0" l="0" r="0" t="0"/>
          <a:stretch/>
        </p:blipFill>
        <p:spPr>
          <a:xfrm>
            <a:off x="495000" y="2156250"/>
            <a:ext cx="6570001" cy="4511248"/>
          </a:xfrm>
          <a:prstGeom prst="rect">
            <a:avLst/>
          </a:prstGeom>
          <a:noFill/>
          <a:ln>
            <a:noFill/>
          </a:ln>
        </p:spPr>
      </p:pic>
      <p:sp>
        <p:nvSpPr>
          <p:cNvPr id="252" name="Google Shape;252;p11"/>
          <p:cNvSpPr txBox="1"/>
          <p:nvPr/>
        </p:nvSpPr>
        <p:spPr>
          <a:xfrm>
            <a:off x="685800" y="2323725"/>
            <a:ext cx="6191400" cy="50295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1500"/>
              </a:spcBef>
              <a:spcAft>
                <a:spcPts val="0"/>
              </a:spcAft>
              <a:buClr>
                <a:schemeClr val="dk1"/>
              </a:buClr>
              <a:buSzPts val="1100"/>
              <a:buFont typeface="Arial"/>
              <a:buNone/>
            </a:pPr>
            <a:r>
              <a:rPr b="0" i="0" lang="en-GB" sz="1400" u="none" cap="none" strike="noStrike">
                <a:solidFill>
                  <a:schemeClr val="dk1"/>
                </a:solidFill>
                <a:latin typeface="Assistant"/>
                <a:ea typeface="Assistant"/>
                <a:cs typeface="Assistant"/>
                <a:sym typeface="Assistant"/>
              </a:rPr>
              <a:t>If you have any questions about the project, travel in Stockholm or any emergencies, please contact:</a:t>
            </a:r>
            <a:endParaRPr b="0" i="0" sz="1400" u="none" cap="none" strike="noStrike">
              <a:solidFill>
                <a:schemeClr val="dk1"/>
              </a:solidFill>
              <a:latin typeface="Assistant"/>
              <a:ea typeface="Assistant"/>
              <a:cs typeface="Assistant"/>
              <a:sym typeface="Assistant"/>
            </a:endParaRPr>
          </a:p>
          <a:p>
            <a:pPr indent="0" lvl="0" marL="0" marR="0" rtl="0" algn="ctr">
              <a:lnSpc>
                <a:spcPct val="115000"/>
              </a:lnSpc>
              <a:spcBef>
                <a:spcPts val="1500"/>
              </a:spcBef>
              <a:spcAft>
                <a:spcPts val="0"/>
              </a:spcAft>
              <a:buClr>
                <a:schemeClr val="dk1"/>
              </a:buClr>
              <a:buSzPts val="1100"/>
              <a:buFont typeface="Arial"/>
              <a:buNone/>
            </a:pPr>
            <a:r>
              <a:rPr b="1" i="0" lang="en-GB" sz="1400" u="none" cap="none" strike="noStrike">
                <a:solidFill>
                  <a:schemeClr val="dk1"/>
                </a:solidFill>
                <a:latin typeface="Assistant"/>
                <a:ea typeface="Assistant"/>
                <a:cs typeface="Assistant"/>
                <a:sym typeface="Assistant"/>
              </a:rPr>
              <a:t>Yulia</a:t>
            </a:r>
            <a:endParaRPr b="1" i="0" sz="1400" u="none" cap="none" strike="noStrike">
              <a:solidFill>
                <a:schemeClr val="dk1"/>
              </a:solidFill>
              <a:latin typeface="Assistant"/>
              <a:ea typeface="Assistant"/>
              <a:cs typeface="Assistant"/>
              <a:sym typeface="Assistant"/>
            </a:endParaRPr>
          </a:p>
          <a:p>
            <a:pPr indent="0" lvl="0" marL="0" marR="0" rtl="0" algn="ctr">
              <a:lnSpc>
                <a:spcPct val="115000"/>
              </a:lnSpc>
              <a:spcBef>
                <a:spcPts val="0"/>
              </a:spcBef>
              <a:spcAft>
                <a:spcPts val="0"/>
              </a:spcAft>
              <a:buClr>
                <a:schemeClr val="dk1"/>
              </a:buClr>
              <a:buSzPts val="1100"/>
              <a:buFont typeface="Arial"/>
              <a:buNone/>
            </a:pPr>
            <a:r>
              <a:rPr lang="en-GB" sz="1200">
                <a:highlight>
                  <a:srgbClr val="FFFFFF"/>
                </a:highlight>
              </a:rPr>
              <a:t>+46 - 76-223 21 87</a:t>
            </a:r>
            <a:endParaRPr b="0" i="0" sz="1400" u="none" cap="none" strike="noStrike">
              <a:latin typeface="Assistant"/>
              <a:ea typeface="Assistant"/>
              <a:cs typeface="Assistant"/>
              <a:sym typeface="Assistant"/>
            </a:endParaRPr>
          </a:p>
          <a:p>
            <a:pPr indent="0" lvl="0" marL="0" marR="0" rtl="0" algn="ctr">
              <a:lnSpc>
                <a:spcPct val="115000"/>
              </a:lnSpc>
              <a:spcBef>
                <a:spcPts val="0"/>
              </a:spcBef>
              <a:spcAft>
                <a:spcPts val="0"/>
              </a:spcAft>
              <a:buClr>
                <a:srgbClr val="000000"/>
              </a:buClr>
              <a:buSzPts val="1400"/>
              <a:buFont typeface="Arial"/>
              <a:buNone/>
            </a:pPr>
            <a:r>
              <a:rPr b="1" i="0" lang="en-GB" sz="1400" u="sng" cap="none" strike="noStrike">
                <a:solidFill>
                  <a:srgbClr val="3D85C6"/>
                </a:solidFill>
                <a:latin typeface="Assistant"/>
                <a:ea typeface="Assistant"/>
                <a:cs typeface="Assistant"/>
                <a:sym typeface="Assistant"/>
                <a:hlinkClick r:id="rId6">
                  <a:extLst>
                    <a:ext uri="{A12FA001-AC4F-418D-AE19-62706E023703}">
                      <ahyp:hlinkClr val="tx"/>
                    </a:ext>
                  </a:extLst>
                </a:hlinkClick>
              </a:rPr>
              <a:t>yuliya.kh@framtidstaget.se</a:t>
            </a:r>
            <a:endParaRPr b="1" i="0" sz="1400" u="none" cap="none" strike="noStrike">
              <a:solidFill>
                <a:srgbClr val="3D85C6"/>
              </a:solidFill>
              <a:latin typeface="Assistant"/>
              <a:ea typeface="Assistant"/>
              <a:cs typeface="Assistant"/>
              <a:sym typeface="Assistant"/>
            </a:endParaRPr>
          </a:p>
          <a:p>
            <a:pPr indent="0" lvl="0" marL="0" marR="0" rtl="0" algn="ctr">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Assistant"/>
              <a:ea typeface="Assistant"/>
              <a:cs typeface="Assistant"/>
              <a:sym typeface="Assistant"/>
            </a:endParaRPr>
          </a:p>
          <a:p>
            <a:pPr indent="0" lvl="0" marL="0" marR="0" rtl="0" algn="ctr">
              <a:lnSpc>
                <a:spcPct val="115000"/>
              </a:lnSpc>
              <a:spcBef>
                <a:spcPts val="0"/>
              </a:spcBef>
              <a:spcAft>
                <a:spcPts val="0"/>
              </a:spcAft>
              <a:buClr>
                <a:schemeClr val="dk1"/>
              </a:buClr>
              <a:buSzPts val="1100"/>
              <a:buFont typeface="Arial"/>
              <a:buNone/>
            </a:pPr>
            <a:r>
              <a:rPr b="1" i="0" lang="en-GB" sz="1400" u="none" cap="none" strike="noStrike">
                <a:solidFill>
                  <a:schemeClr val="dk1"/>
                </a:solidFill>
                <a:latin typeface="Assistant"/>
                <a:ea typeface="Assistant"/>
                <a:cs typeface="Assistant"/>
                <a:sym typeface="Assistant"/>
              </a:rPr>
              <a:t>An</a:t>
            </a:r>
            <a:r>
              <a:rPr b="1" lang="en-GB">
                <a:solidFill>
                  <a:schemeClr val="dk1"/>
                </a:solidFill>
                <a:latin typeface="Assistant"/>
                <a:ea typeface="Assistant"/>
                <a:cs typeface="Assistant"/>
                <a:sym typeface="Assistant"/>
              </a:rPr>
              <a:t>dreea</a:t>
            </a:r>
            <a:endParaRPr b="1">
              <a:solidFill>
                <a:schemeClr val="dk1"/>
              </a:solidFill>
              <a:latin typeface="Assistant"/>
              <a:ea typeface="Assistant"/>
              <a:cs typeface="Assistant"/>
              <a:sym typeface="Assistant"/>
            </a:endParaRPr>
          </a:p>
          <a:p>
            <a:pPr indent="0" lvl="0" marL="0" marR="0" rtl="0" algn="ctr">
              <a:lnSpc>
                <a:spcPct val="115000"/>
              </a:lnSpc>
              <a:spcBef>
                <a:spcPts val="0"/>
              </a:spcBef>
              <a:spcAft>
                <a:spcPts val="0"/>
              </a:spcAft>
              <a:buClr>
                <a:schemeClr val="dk1"/>
              </a:buClr>
              <a:buSzPts val="1100"/>
              <a:buFont typeface="Arial"/>
              <a:buNone/>
            </a:pPr>
            <a:r>
              <a:rPr b="1" lang="en-GB" u="sng">
                <a:solidFill>
                  <a:srgbClr val="3D85C6"/>
                </a:solidFill>
                <a:latin typeface="Assistant"/>
                <a:ea typeface="Assistant"/>
                <a:cs typeface="Assistant"/>
                <a:sym typeface="Assistant"/>
              </a:rPr>
              <a:t>andreea.f@framtidstaget.se</a:t>
            </a:r>
            <a:endParaRPr b="1" u="sng">
              <a:solidFill>
                <a:srgbClr val="3D85C6"/>
              </a:solidFill>
              <a:latin typeface="Assistant"/>
              <a:ea typeface="Assistant"/>
              <a:cs typeface="Assistant"/>
              <a:sym typeface="Assistant"/>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Assistant"/>
              <a:ea typeface="Assistant"/>
              <a:cs typeface="Assistant"/>
              <a:sym typeface="Assistant"/>
            </a:endParaRPr>
          </a:p>
          <a:p>
            <a:pPr indent="0" lvl="0" marL="0" marR="0" rtl="0" algn="ctr">
              <a:lnSpc>
                <a:spcPct val="115000"/>
              </a:lnSpc>
              <a:spcBef>
                <a:spcPts val="0"/>
              </a:spcBef>
              <a:spcAft>
                <a:spcPts val="0"/>
              </a:spcAft>
              <a:buClr>
                <a:schemeClr val="dk1"/>
              </a:buClr>
              <a:buSzPts val="1100"/>
              <a:buFont typeface="Arial"/>
              <a:buNone/>
            </a:pPr>
            <a:r>
              <a:rPr b="1" i="0" lang="en-GB" sz="1400" u="none" cap="none" strike="noStrike">
                <a:solidFill>
                  <a:schemeClr val="dk1"/>
                </a:solidFill>
                <a:latin typeface="Assistant"/>
                <a:ea typeface="Assistant"/>
                <a:cs typeface="Assistant"/>
                <a:sym typeface="Assistant"/>
              </a:rPr>
              <a:t>Nicole</a:t>
            </a:r>
            <a:endParaRPr b="1" i="0" sz="1400" u="none" cap="none" strike="noStrike">
              <a:solidFill>
                <a:schemeClr val="dk1"/>
              </a:solidFill>
              <a:latin typeface="Assistant"/>
              <a:ea typeface="Assistant"/>
              <a:cs typeface="Assistant"/>
              <a:sym typeface="Assistant"/>
            </a:endParaRPr>
          </a:p>
          <a:p>
            <a:pPr indent="0" lvl="0" marL="0" marR="0" rtl="0" algn="ctr">
              <a:lnSpc>
                <a:spcPct val="115000"/>
              </a:lnSpc>
              <a:spcBef>
                <a:spcPts val="0"/>
              </a:spcBef>
              <a:spcAft>
                <a:spcPts val="0"/>
              </a:spcAft>
              <a:buClr>
                <a:srgbClr val="000000"/>
              </a:buClr>
              <a:buSzPts val="1400"/>
              <a:buFont typeface="Arial"/>
              <a:buNone/>
            </a:pPr>
            <a:r>
              <a:rPr b="1" i="0" lang="en-GB" sz="1400" u="sng" cap="none" strike="noStrike">
                <a:solidFill>
                  <a:srgbClr val="3D85C6"/>
                </a:solidFill>
                <a:latin typeface="Assistant"/>
                <a:ea typeface="Assistant"/>
                <a:cs typeface="Assistant"/>
                <a:sym typeface="Assistant"/>
                <a:hlinkClick r:id="rId7">
                  <a:extLst>
                    <a:ext uri="{A12FA001-AC4F-418D-AE19-62706E023703}">
                      <ahyp:hlinkClr val="tx"/>
                    </a:ext>
                  </a:extLst>
                </a:hlinkClick>
              </a:rPr>
              <a:t>nicole.vogele@gmx.de</a:t>
            </a:r>
            <a:endParaRPr b="1" i="0" sz="1400" u="none" cap="none" strike="noStrike">
              <a:solidFill>
                <a:srgbClr val="3D85C6"/>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p:txBody>
      </p:sp>
      <p:pic>
        <p:nvPicPr>
          <p:cNvPr id="253" name="Google Shape;253;p11"/>
          <p:cNvPicPr preferRelativeResize="0"/>
          <p:nvPr/>
        </p:nvPicPr>
        <p:blipFill rotWithShape="1">
          <a:blip r:embed="rId8">
            <a:alphaModFix/>
          </a:blip>
          <a:srcRect b="0" l="0" r="0" t="0"/>
          <a:stretch/>
        </p:blipFill>
        <p:spPr>
          <a:xfrm>
            <a:off x="301200" y="615600"/>
            <a:ext cx="1051350" cy="1051350"/>
          </a:xfrm>
          <a:prstGeom prst="rect">
            <a:avLst/>
          </a:prstGeom>
          <a:noFill/>
          <a:ln>
            <a:noFill/>
          </a:ln>
        </p:spPr>
      </p:pic>
      <p:sp>
        <p:nvSpPr>
          <p:cNvPr id="254" name="Google Shape;254;p11"/>
          <p:cNvSpPr txBox="1"/>
          <p:nvPr/>
        </p:nvSpPr>
        <p:spPr>
          <a:xfrm>
            <a:off x="2181000" y="8270625"/>
            <a:ext cx="32010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1" i="0" lang="en-GB" sz="5000" u="none" cap="none" strike="noStrike">
                <a:solidFill>
                  <a:srgbClr val="00A79D"/>
                </a:solidFill>
                <a:latin typeface="Amatic SC"/>
                <a:ea typeface="Amatic SC"/>
                <a:cs typeface="Amatic SC"/>
                <a:sym typeface="Amatic SC"/>
              </a:rPr>
              <a:t>SEE YOU SOON!</a:t>
            </a:r>
            <a:endParaRPr b="1" i="0" sz="5000" u="none" cap="none" strike="noStrike">
              <a:solidFill>
                <a:srgbClr val="00A79D"/>
              </a:solidFill>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grpSp>
        <p:nvGrpSpPr>
          <p:cNvPr id="63" name="Google Shape;63;p2"/>
          <p:cNvGrpSpPr/>
          <p:nvPr/>
        </p:nvGrpSpPr>
        <p:grpSpPr>
          <a:xfrm>
            <a:off x="0" y="670950"/>
            <a:ext cx="5226504" cy="885000"/>
            <a:chOff x="0" y="899550"/>
            <a:chExt cx="3688950" cy="885000"/>
          </a:xfrm>
        </p:grpSpPr>
        <p:sp>
          <p:nvSpPr>
            <p:cNvPr id="64" name="Google Shape;64;p2"/>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6" name="Google Shape;66;p2"/>
          <p:cNvPicPr preferRelativeResize="0"/>
          <p:nvPr/>
        </p:nvPicPr>
        <p:blipFill rotWithShape="1">
          <a:blip r:embed="rId3">
            <a:alphaModFix amt="36000"/>
          </a:blip>
          <a:srcRect b="5090" l="8324" r="12089" t="3990"/>
          <a:stretch/>
        </p:blipFill>
        <p:spPr>
          <a:xfrm>
            <a:off x="5226500" y="6535764"/>
            <a:ext cx="1989749" cy="3215558"/>
          </a:xfrm>
          <a:prstGeom prst="rect">
            <a:avLst/>
          </a:prstGeom>
          <a:noFill/>
          <a:ln>
            <a:noFill/>
          </a:ln>
        </p:spPr>
      </p:pic>
      <p:pic>
        <p:nvPicPr>
          <p:cNvPr id="67" name="Google Shape;67;p2"/>
          <p:cNvPicPr preferRelativeResize="0"/>
          <p:nvPr/>
        </p:nvPicPr>
        <p:blipFill rotWithShape="1">
          <a:blip r:embed="rId4">
            <a:alphaModFix amt="24000"/>
          </a:blip>
          <a:srcRect b="9254" l="13202" r="10565" t="6297"/>
          <a:stretch/>
        </p:blipFill>
        <p:spPr>
          <a:xfrm>
            <a:off x="225000" y="3622975"/>
            <a:ext cx="3813601" cy="5975949"/>
          </a:xfrm>
          <a:prstGeom prst="rect">
            <a:avLst/>
          </a:prstGeom>
          <a:noFill/>
          <a:ln>
            <a:noFill/>
          </a:ln>
        </p:spPr>
      </p:pic>
      <p:pic>
        <p:nvPicPr>
          <p:cNvPr id="68" name="Google Shape;68;p2"/>
          <p:cNvPicPr preferRelativeResize="0"/>
          <p:nvPr/>
        </p:nvPicPr>
        <p:blipFill rotWithShape="1">
          <a:blip r:embed="rId5">
            <a:alphaModFix/>
          </a:blip>
          <a:srcRect b="0" l="0" r="0" t="0"/>
          <a:stretch/>
        </p:blipFill>
        <p:spPr>
          <a:xfrm>
            <a:off x="152400" y="534150"/>
            <a:ext cx="1158600" cy="1158600"/>
          </a:xfrm>
          <a:prstGeom prst="rect">
            <a:avLst/>
          </a:prstGeom>
          <a:noFill/>
          <a:ln>
            <a:noFill/>
          </a:ln>
        </p:spPr>
      </p:pic>
      <p:pic>
        <p:nvPicPr>
          <p:cNvPr id="69" name="Google Shape;69;p2"/>
          <p:cNvPicPr preferRelativeResize="0"/>
          <p:nvPr/>
        </p:nvPicPr>
        <p:blipFill rotWithShape="1">
          <a:blip r:embed="rId6">
            <a:alphaModFix/>
          </a:blip>
          <a:srcRect b="0" l="0" r="0" t="0"/>
          <a:stretch/>
        </p:blipFill>
        <p:spPr>
          <a:xfrm>
            <a:off x="450000" y="2302350"/>
            <a:ext cx="6570001" cy="5346000"/>
          </a:xfrm>
          <a:prstGeom prst="rect">
            <a:avLst/>
          </a:prstGeom>
          <a:noFill/>
          <a:ln>
            <a:noFill/>
          </a:ln>
        </p:spPr>
      </p:pic>
      <p:sp>
        <p:nvSpPr>
          <p:cNvPr id="70" name="Google Shape;70;p2"/>
          <p:cNvSpPr txBox="1"/>
          <p:nvPr/>
        </p:nvSpPr>
        <p:spPr>
          <a:xfrm>
            <a:off x="1117100" y="792150"/>
            <a:ext cx="40332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FFFFFF"/>
                </a:solidFill>
                <a:latin typeface="Amatic SC"/>
                <a:ea typeface="Amatic SC"/>
                <a:cs typeface="Amatic SC"/>
                <a:sym typeface="Amatic SC"/>
              </a:rPr>
              <a:t>HOSTING ORGANIZATION</a:t>
            </a:r>
            <a:endParaRPr b="1" i="0" sz="4000" u="none" cap="none" strike="noStrike">
              <a:solidFill>
                <a:srgbClr val="FFFFFF"/>
              </a:solidFill>
              <a:latin typeface="Amatic SC"/>
              <a:ea typeface="Amatic SC"/>
              <a:cs typeface="Amatic SC"/>
              <a:sym typeface="Amatic SC"/>
            </a:endParaRPr>
          </a:p>
        </p:txBody>
      </p:sp>
      <p:sp>
        <p:nvSpPr>
          <p:cNvPr id="71" name="Google Shape;71;p2"/>
          <p:cNvSpPr txBox="1"/>
          <p:nvPr/>
        </p:nvSpPr>
        <p:spPr>
          <a:xfrm>
            <a:off x="691951" y="2618875"/>
            <a:ext cx="6086100" cy="53460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400"/>
              <a:buFont typeface="Arial"/>
              <a:buNone/>
            </a:pPr>
            <a:r>
              <a:rPr b="0" i="0" lang="en-GB" sz="1400" u="none" cap="none" strike="noStrike">
                <a:solidFill>
                  <a:srgbClr val="000000"/>
                </a:solidFill>
                <a:latin typeface="Assistant"/>
                <a:ea typeface="Assistant"/>
                <a:cs typeface="Assistant"/>
                <a:sym typeface="Assistant"/>
              </a:rPr>
              <a:t>Translating from English, Framtidståget means “the Train of Future” which in line with our name, Framtidståget mission is to help people get on the right track for a better future. Framtidståget’s moto is giving people a second and, when needed, a third chance. In our work we aim to contribute to building a more cooperative and inclusive society.</a:t>
            </a:r>
            <a:endParaRPr b="0" i="0" sz="1400" u="none" cap="none" strike="noStrike">
              <a:solidFill>
                <a:srgbClr val="000000"/>
              </a:solidFill>
              <a:latin typeface="Assistant"/>
              <a:ea typeface="Assistant"/>
              <a:cs typeface="Assistant"/>
              <a:sym typeface="Assistant"/>
            </a:endParaRPr>
          </a:p>
          <a:p>
            <a:pPr indent="0" lvl="0" marL="0" marR="0" rtl="0" algn="just">
              <a:lnSpc>
                <a:spcPct val="115000"/>
              </a:lnSpc>
              <a:spcBef>
                <a:spcPts val="1000"/>
              </a:spcBef>
              <a:spcAft>
                <a:spcPts val="0"/>
              </a:spcAft>
              <a:buClr>
                <a:schemeClr val="dk1"/>
              </a:buClr>
              <a:buSzPts val="1100"/>
              <a:buFont typeface="Arial"/>
              <a:buNone/>
            </a:pPr>
            <a:r>
              <a:rPr b="0" i="0" lang="en-GB" sz="1400" u="sng" cap="none" strike="noStrike">
                <a:solidFill>
                  <a:srgbClr val="000000"/>
                </a:solidFill>
                <a:latin typeface="Assistant"/>
                <a:ea typeface="Assistant"/>
                <a:cs typeface="Assistant"/>
                <a:sym typeface="Assistant"/>
              </a:rPr>
              <a:t>The main areas of work are:</a:t>
            </a:r>
            <a:endParaRPr b="0" i="0" sz="1400" u="sng" cap="none" strike="noStrike">
              <a:solidFill>
                <a:srgbClr val="000000"/>
              </a:solidFill>
              <a:latin typeface="Assistant"/>
              <a:ea typeface="Assistant"/>
              <a:cs typeface="Assistant"/>
              <a:sym typeface="Assistant"/>
            </a:endParaRPr>
          </a:p>
          <a:p>
            <a:pPr indent="0" lvl="0" marL="0" marR="0" rtl="0" algn="just">
              <a:lnSpc>
                <a:spcPct val="115000"/>
              </a:lnSpc>
              <a:spcBef>
                <a:spcPts val="1000"/>
              </a:spcBef>
              <a:spcAft>
                <a:spcPts val="0"/>
              </a:spcAft>
              <a:buClr>
                <a:srgbClr val="000000"/>
              </a:buClr>
              <a:buSzPts val="1400"/>
              <a:buFont typeface="Arial"/>
              <a:buNone/>
            </a:pPr>
            <a:r>
              <a:rPr b="1" i="0" lang="en-GB" sz="1400" u="none" cap="none" strike="noStrike">
                <a:solidFill>
                  <a:srgbClr val="000000"/>
                </a:solidFill>
                <a:latin typeface="Assistant"/>
                <a:ea typeface="Assistant"/>
                <a:cs typeface="Assistant"/>
                <a:sym typeface="Assistant"/>
              </a:rPr>
              <a:t>∙</a:t>
            </a:r>
            <a:r>
              <a:rPr b="0" i="0" lang="en-GB" sz="1400" u="none" cap="none" strike="noStrike">
                <a:solidFill>
                  <a:srgbClr val="000000"/>
                </a:solidFill>
                <a:latin typeface="Assistant"/>
                <a:ea typeface="Assistant"/>
                <a:cs typeface="Assistant"/>
                <a:sym typeface="Assistant"/>
              </a:rPr>
              <a:t>Working with young people in difficult situations through therapy methods;</a:t>
            </a:r>
            <a:endParaRPr b="0" i="0" sz="1400" u="none" cap="none" strike="noStrike">
              <a:solidFill>
                <a:srgbClr val="000000"/>
              </a:solidFill>
              <a:latin typeface="Assistant"/>
              <a:ea typeface="Assistant"/>
              <a:cs typeface="Assistant"/>
              <a:sym typeface="Assistant"/>
            </a:endParaRPr>
          </a:p>
          <a:p>
            <a:pPr indent="0" lvl="0" marL="0" marR="0" rtl="0" algn="just">
              <a:lnSpc>
                <a:spcPct val="115000"/>
              </a:lnSpc>
              <a:spcBef>
                <a:spcPts val="1000"/>
              </a:spcBef>
              <a:spcAft>
                <a:spcPts val="0"/>
              </a:spcAft>
              <a:buClr>
                <a:srgbClr val="000000"/>
              </a:buClr>
              <a:buSzPts val="1400"/>
              <a:buFont typeface="Arial"/>
              <a:buNone/>
            </a:pPr>
            <a:r>
              <a:rPr b="1" i="0" lang="en-GB" sz="1400" u="none" cap="none" strike="noStrike">
                <a:solidFill>
                  <a:schemeClr val="dk1"/>
                </a:solidFill>
                <a:latin typeface="Assistant"/>
                <a:ea typeface="Assistant"/>
                <a:cs typeface="Assistant"/>
                <a:sym typeface="Assistant"/>
              </a:rPr>
              <a:t>∙</a:t>
            </a:r>
            <a:r>
              <a:rPr b="0" i="0" lang="en-GB" sz="1400" u="none" cap="none" strike="noStrike">
                <a:solidFill>
                  <a:srgbClr val="000000"/>
                </a:solidFill>
                <a:latin typeface="Assistant"/>
                <a:ea typeface="Assistant"/>
                <a:cs typeface="Assistant"/>
                <a:sym typeface="Assistant"/>
              </a:rPr>
              <a:t>Working with families who struggle with violence in their families, to help them build more peaceful and fulfilling relationships;</a:t>
            </a:r>
            <a:endParaRPr b="0" i="0" sz="1400" u="none" cap="none" strike="noStrike">
              <a:solidFill>
                <a:srgbClr val="000000"/>
              </a:solidFill>
              <a:latin typeface="Assistant"/>
              <a:ea typeface="Assistant"/>
              <a:cs typeface="Assistant"/>
              <a:sym typeface="Assistant"/>
            </a:endParaRPr>
          </a:p>
          <a:p>
            <a:pPr indent="0" lvl="0" marL="0" marR="0" rtl="0" algn="just">
              <a:lnSpc>
                <a:spcPct val="115000"/>
              </a:lnSpc>
              <a:spcBef>
                <a:spcPts val="1000"/>
              </a:spcBef>
              <a:spcAft>
                <a:spcPts val="0"/>
              </a:spcAft>
              <a:buClr>
                <a:srgbClr val="000000"/>
              </a:buClr>
              <a:buSzPts val="1400"/>
              <a:buFont typeface="Arial"/>
              <a:buNone/>
            </a:pPr>
            <a:r>
              <a:rPr b="1" i="0" lang="en-GB" sz="1400" u="none" cap="none" strike="noStrike">
                <a:solidFill>
                  <a:schemeClr val="dk1"/>
                </a:solidFill>
                <a:latin typeface="Assistant"/>
                <a:ea typeface="Assistant"/>
                <a:cs typeface="Assistant"/>
                <a:sym typeface="Assistant"/>
              </a:rPr>
              <a:t>∙</a:t>
            </a:r>
            <a:r>
              <a:rPr b="0" i="0" lang="en-GB" sz="1400" u="none" cap="none" strike="noStrike">
                <a:solidFill>
                  <a:srgbClr val="000000"/>
                </a:solidFill>
                <a:latin typeface="Assistant"/>
                <a:ea typeface="Assistant"/>
                <a:cs typeface="Assistant"/>
                <a:sym typeface="Assistant"/>
              </a:rPr>
              <a:t>Integration work and working with foster families hosting minor unaccompanied newly arrived young people;</a:t>
            </a:r>
            <a:endParaRPr b="0" i="0" sz="1400" u="none" cap="none" strike="noStrike">
              <a:solidFill>
                <a:srgbClr val="000000"/>
              </a:solidFill>
              <a:latin typeface="Assistant"/>
              <a:ea typeface="Assistant"/>
              <a:cs typeface="Assistant"/>
              <a:sym typeface="Assistant"/>
            </a:endParaRPr>
          </a:p>
          <a:p>
            <a:pPr indent="0" lvl="0" marL="0" marR="0" rtl="0" algn="just">
              <a:lnSpc>
                <a:spcPct val="115000"/>
              </a:lnSpc>
              <a:spcBef>
                <a:spcPts val="1000"/>
              </a:spcBef>
              <a:spcAft>
                <a:spcPts val="0"/>
              </a:spcAft>
              <a:buClr>
                <a:srgbClr val="000000"/>
              </a:buClr>
              <a:buSzPts val="1400"/>
              <a:buFont typeface="Arial"/>
              <a:buNone/>
            </a:pPr>
            <a:r>
              <a:rPr b="1" i="0" lang="en-GB" sz="1400" u="none" cap="none" strike="noStrike">
                <a:solidFill>
                  <a:schemeClr val="dk1"/>
                </a:solidFill>
                <a:latin typeface="Assistant"/>
                <a:ea typeface="Assistant"/>
                <a:cs typeface="Assistant"/>
                <a:sym typeface="Assistant"/>
              </a:rPr>
              <a:t>∙</a:t>
            </a:r>
            <a:r>
              <a:rPr b="0" i="0" lang="en-GB" sz="1400" u="none" cap="none" strike="noStrike">
                <a:solidFill>
                  <a:srgbClr val="000000"/>
                </a:solidFill>
                <a:latin typeface="Assistant"/>
                <a:ea typeface="Assistant"/>
                <a:cs typeface="Assistant"/>
                <a:sym typeface="Assistant"/>
              </a:rPr>
              <a:t>International youth projects.</a:t>
            </a:r>
            <a:endParaRPr b="0" i="0" sz="1400" u="none" cap="none" strike="noStrike">
              <a:solidFill>
                <a:srgbClr val="000000"/>
              </a:solidFill>
              <a:latin typeface="Assistant"/>
              <a:ea typeface="Assistant"/>
              <a:cs typeface="Assistant"/>
              <a:sym typeface="Assistant"/>
            </a:endParaRPr>
          </a:p>
          <a:p>
            <a:pPr indent="0" lvl="0" marL="0" marR="0" rtl="0" algn="just">
              <a:lnSpc>
                <a:spcPct val="115000"/>
              </a:lnSpc>
              <a:spcBef>
                <a:spcPts val="1000"/>
              </a:spcBef>
              <a:spcAft>
                <a:spcPts val="0"/>
              </a:spcAft>
              <a:buClr>
                <a:schemeClr val="dk1"/>
              </a:buClr>
              <a:buSzPts val="1100"/>
              <a:buFont typeface="Arial"/>
              <a:buNone/>
            </a:pPr>
            <a:r>
              <a:rPr b="0" i="0" lang="en-GB" sz="1400" u="none" cap="none" strike="noStrike">
                <a:solidFill>
                  <a:srgbClr val="000000"/>
                </a:solidFill>
                <a:latin typeface="Assistant"/>
                <a:ea typeface="Assistant"/>
                <a:cs typeface="Assistant"/>
                <a:sym typeface="Assistant"/>
              </a:rPr>
              <a:t>The main target groups are children and young people, especially, youth at risk and young people with fewer opportunities.</a:t>
            </a:r>
            <a:endParaRPr b="0" i="0" sz="1400" u="none" cap="none" strike="noStrike">
              <a:solidFill>
                <a:srgbClr val="000000"/>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72" name="Google Shape;72;p2"/>
          <p:cNvSpPr/>
          <p:nvPr/>
        </p:nvSpPr>
        <p:spPr>
          <a:xfrm>
            <a:off x="2076450" y="1921350"/>
            <a:ext cx="3295500" cy="1005000"/>
          </a:xfrm>
          <a:prstGeom prst="rect">
            <a:avLst/>
          </a:prstGeom>
          <a:solidFill>
            <a:srgbClr val="FFFF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 name="Google Shape;73;p2"/>
          <p:cNvPicPr preferRelativeResize="0"/>
          <p:nvPr/>
        </p:nvPicPr>
        <p:blipFill rotWithShape="1">
          <a:blip r:embed="rId7">
            <a:alphaModFix/>
          </a:blip>
          <a:srcRect b="0" l="0" r="0" t="0"/>
          <a:stretch/>
        </p:blipFill>
        <p:spPr>
          <a:xfrm>
            <a:off x="2388388" y="1921349"/>
            <a:ext cx="2783213" cy="773725"/>
          </a:xfrm>
          <a:prstGeom prst="rect">
            <a:avLst/>
          </a:prstGeom>
          <a:noFill/>
          <a:ln>
            <a:noFill/>
          </a:ln>
        </p:spPr>
      </p:pic>
      <p:sp>
        <p:nvSpPr>
          <p:cNvPr id="74" name="Google Shape;74;p2"/>
          <p:cNvSpPr/>
          <p:nvPr/>
        </p:nvSpPr>
        <p:spPr>
          <a:xfrm>
            <a:off x="442800" y="8554738"/>
            <a:ext cx="6562800" cy="6858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5" name="Google Shape;75;p2"/>
          <p:cNvGrpSpPr/>
          <p:nvPr/>
        </p:nvGrpSpPr>
        <p:grpSpPr>
          <a:xfrm>
            <a:off x="768150" y="8644810"/>
            <a:ext cx="1652036" cy="505655"/>
            <a:chOff x="691950" y="8644810"/>
            <a:chExt cx="1652036" cy="505655"/>
          </a:xfrm>
        </p:grpSpPr>
        <p:pic>
          <p:nvPicPr>
            <p:cNvPr id="76" name="Google Shape;76;p2"/>
            <p:cNvPicPr preferRelativeResize="0"/>
            <p:nvPr/>
          </p:nvPicPr>
          <p:blipFill rotWithShape="1">
            <a:blip r:embed="rId8">
              <a:alphaModFix/>
            </a:blip>
            <a:srcRect b="0" l="0" r="0" t="0"/>
            <a:stretch/>
          </p:blipFill>
          <p:spPr>
            <a:xfrm>
              <a:off x="691950" y="8644810"/>
              <a:ext cx="505650" cy="505655"/>
            </a:xfrm>
            <a:prstGeom prst="rect">
              <a:avLst/>
            </a:prstGeom>
            <a:noFill/>
            <a:ln>
              <a:noFill/>
            </a:ln>
          </p:spPr>
        </p:pic>
        <p:sp>
          <p:nvSpPr>
            <p:cNvPr id="77" name="Google Shape;77;p2"/>
            <p:cNvSpPr txBox="1"/>
            <p:nvPr/>
          </p:nvSpPr>
          <p:spPr>
            <a:xfrm>
              <a:off x="1077086" y="8731738"/>
              <a:ext cx="12669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1100" u="sng" cap="none" strike="noStrike">
                  <a:latin typeface="Assistant ExtraLight"/>
                  <a:ea typeface="Assistant ExtraLight"/>
                  <a:cs typeface="Assistant ExtraLight"/>
                  <a:sym typeface="Assistant ExtraLight"/>
                  <a:hlinkClick r:id="rId9"/>
                </a:rPr>
                <a:t>/framtidstaget</a:t>
              </a:r>
              <a:endParaRPr b="0" i="0" sz="1100" u="none" cap="none" strike="noStrike">
                <a:latin typeface="Assistant ExtraLight"/>
                <a:ea typeface="Assistant ExtraLight"/>
                <a:cs typeface="Assistant ExtraLight"/>
                <a:sym typeface="Assistant ExtraLight"/>
              </a:endParaRPr>
            </a:p>
          </p:txBody>
        </p:sp>
      </p:grpSp>
      <p:grpSp>
        <p:nvGrpSpPr>
          <p:cNvPr id="78" name="Google Shape;78;p2"/>
          <p:cNvGrpSpPr/>
          <p:nvPr/>
        </p:nvGrpSpPr>
        <p:grpSpPr>
          <a:xfrm>
            <a:off x="2871173" y="8644807"/>
            <a:ext cx="1652036" cy="505655"/>
            <a:chOff x="2833073" y="8644810"/>
            <a:chExt cx="1652036" cy="505655"/>
          </a:xfrm>
        </p:grpSpPr>
        <p:pic>
          <p:nvPicPr>
            <p:cNvPr id="79" name="Google Shape;79;p2"/>
            <p:cNvPicPr preferRelativeResize="0"/>
            <p:nvPr/>
          </p:nvPicPr>
          <p:blipFill rotWithShape="1">
            <a:blip r:embed="rId10">
              <a:alphaModFix/>
            </a:blip>
            <a:srcRect b="0" l="0" r="0" t="0"/>
            <a:stretch/>
          </p:blipFill>
          <p:spPr>
            <a:xfrm>
              <a:off x="2833073" y="8644810"/>
              <a:ext cx="505650" cy="505655"/>
            </a:xfrm>
            <a:prstGeom prst="rect">
              <a:avLst/>
            </a:prstGeom>
            <a:noFill/>
            <a:ln>
              <a:noFill/>
            </a:ln>
          </p:spPr>
        </p:pic>
        <p:sp>
          <p:nvSpPr>
            <p:cNvPr id="80" name="Google Shape;80;p2"/>
            <p:cNvSpPr txBox="1"/>
            <p:nvPr/>
          </p:nvSpPr>
          <p:spPr>
            <a:xfrm>
              <a:off x="3218209" y="8731738"/>
              <a:ext cx="12669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sng" cap="none" strike="noStrike">
                  <a:solidFill>
                    <a:srgbClr val="0B5394"/>
                  </a:solidFill>
                  <a:latin typeface="Assistant ExtraLight"/>
                  <a:ea typeface="Assistant ExtraLight"/>
                  <a:cs typeface="Assistant ExtraLight"/>
                  <a:sym typeface="Assistant ExtraLight"/>
                  <a:hlinkClick r:id="rId11">
                    <a:extLst>
                      <a:ext uri="{A12FA001-AC4F-418D-AE19-62706E023703}">
                        <ahyp:hlinkClr val="tx"/>
                      </a:ext>
                    </a:extLst>
                  </a:hlinkClick>
                </a:rPr>
                <a:t>/framtidstaget</a:t>
              </a:r>
              <a:endParaRPr b="0" i="0" sz="1100" u="none" cap="none" strike="noStrike">
                <a:solidFill>
                  <a:srgbClr val="0B5394"/>
                </a:solidFill>
                <a:latin typeface="Assistant ExtraLight"/>
                <a:ea typeface="Assistant ExtraLight"/>
                <a:cs typeface="Assistant ExtraLight"/>
                <a:sym typeface="Assistant ExtraLight"/>
              </a:endParaRPr>
            </a:p>
          </p:txBody>
        </p:sp>
      </p:grpSp>
      <p:grpSp>
        <p:nvGrpSpPr>
          <p:cNvPr id="81" name="Google Shape;81;p2"/>
          <p:cNvGrpSpPr/>
          <p:nvPr/>
        </p:nvGrpSpPr>
        <p:grpSpPr>
          <a:xfrm>
            <a:off x="4897995" y="8644810"/>
            <a:ext cx="2185436" cy="505650"/>
            <a:chOff x="4897995" y="8644813"/>
            <a:chExt cx="2185436" cy="505650"/>
          </a:xfrm>
        </p:grpSpPr>
        <p:pic>
          <p:nvPicPr>
            <p:cNvPr id="82" name="Google Shape;82;p2"/>
            <p:cNvPicPr preferRelativeResize="0"/>
            <p:nvPr/>
          </p:nvPicPr>
          <p:blipFill rotWithShape="1">
            <a:blip r:embed="rId12">
              <a:alphaModFix/>
            </a:blip>
            <a:srcRect b="0" l="0" r="0" t="0"/>
            <a:stretch/>
          </p:blipFill>
          <p:spPr>
            <a:xfrm>
              <a:off x="4897995" y="8644813"/>
              <a:ext cx="505650" cy="505650"/>
            </a:xfrm>
            <a:prstGeom prst="rect">
              <a:avLst/>
            </a:prstGeom>
            <a:noFill/>
            <a:ln>
              <a:noFill/>
            </a:ln>
            <a:effectLst>
              <a:outerShdw blurRad="142875" rotWithShape="0" algn="bl" dir="4800000" dist="9525">
                <a:srgbClr val="0B5394">
                  <a:alpha val="42352"/>
                </a:srgbClr>
              </a:outerShdw>
            </a:effectLst>
          </p:spPr>
        </p:pic>
        <p:sp>
          <p:nvSpPr>
            <p:cNvPr id="83" name="Google Shape;83;p2"/>
            <p:cNvSpPr txBox="1"/>
            <p:nvPr/>
          </p:nvSpPr>
          <p:spPr>
            <a:xfrm>
              <a:off x="5206931" y="8731738"/>
              <a:ext cx="1876500" cy="33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sng" cap="none" strike="noStrike">
                  <a:solidFill>
                    <a:srgbClr val="0B5394"/>
                  </a:solidFill>
                  <a:latin typeface="Assistant ExtraLight"/>
                  <a:ea typeface="Assistant ExtraLight"/>
                  <a:cs typeface="Assistant ExtraLight"/>
                  <a:sym typeface="Assistant ExtraLight"/>
                  <a:hlinkClick r:id="rId13">
                    <a:extLst>
                      <a:ext uri="{A12FA001-AC4F-418D-AE19-62706E023703}">
                        <ahyp:hlinkClr val="tx"/>
                      </a:ext>
                    </a:extLst>
                  </a:hlinkClick>
                </a:rPr>
                <a:t>www.framtidstaget.se</a:t>
              </a:r>
              <a:endParaRPr b="0" i="0" sz="1100" u="none" cap="none" strike="noStrike">
                <a:solidFill>
                  <a:srgbClr val="0B5394"/>
                </a:solidFill>
                <a:latin typeface="Assistant ExtraLight"/>
                <a:ea typeface="Assistant ExtraLight"/>
                <a:cs typeface="Assistant ExtraLight"/>
                <a:sym typeface="Assistant ExtraLigh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3"/>
          <p:cNvPicPr preferRelativeResize="0"/>
          <p:nvPr/>
        </p:nvPicPr>
        <p:blipFill rotWithShape="1">
          <a:blip r:embed="rId3">
            <a:alphaModFix amt="36000"/>
          </a:blip>
          <a:srcRect b="5090" l="8324" r="12089" t="3990"/>
          <a:stretch/>
        </p:blipFill>
        <p:spPr>
          <a:xfrm>
            <a:off x="297600" y="6383364"/>
            <a:ext cx="1989749" cy="3215558"/>
          </a:xfrm>
          <a:prstGeom prst="rect">
            <a:avLst/>
          </a:prstGeom>
          <a:noFill/>
          <a:ln>
            <a:noFill/>
          </a:ln>
        </p:spPr>
      </p:pic>
      <p:pic>
        <p:nvPicPr>
          <p:cNvPr id="89" name="Google Shape;89;p3"/>
          <p:cNvPicPr preferRelativeResize="0"/>
          <p:nvPr/>
        </p:nvPicPr>
        <p:blipFill rotWithShape="1">
          <a:blip r:embed="rId4">
            <a:alphaModFix amt="24000"/>
          </a:blip>
          <a:srcRect b="9254" l="13202" r="10565" t="6297"/>
          <a:stretch/>
        </p:blipFill>
        <p:spPr>
          <a:xfrm>
            <a:off x="3587400" y="3622975"/>
            <a:ext cx="3813601" cy="5975949"/>
          </a:xfrm>
          <a:prstGeom prst="rect">
            <a:avLst/>
          </a:prstGeom>
          <a:noFill/>
          <a:ln>
            <a:noFill/>
          </a:ln>
        </p:spPr>
      </p:pic>
      <p:grpSp>
        <p:nvGrpSpPr>
          <p:cNvPr id="90" name="Google Shape;90;p3"/>
          <p:cNvGrpSpPr/>
          <p:nvPr/>
        </p:nvGrpSpPr>
        <p:grpSpPr>
          <a:xfrm>
            <a:off x="0" y="670950"/>
            <a:ext cx="5226504" cy="885000"/>
            <a:chOff x="0" y="899550"/>
            <a:chExt cx="3688950" cy="885000"/>
          </a:xfrm>
        </p:grpSpPr>
        <p:sp>
          <p:nvSpPr>
            <p:cNvPr id="91" name="Google Shape;91;p3"/>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3"/>
          <p:cNvSpPr txBox="1"/>
          <p:nvPr/>
        </p:nvSpPr>
        <p:spPr>
          <a:xfrm>
            <a:off x="1258800" y="792150"/>
            <a:ext cx="34962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FFFFFF"/>
                </a:solidFill>
                <a:latin typeface="Amatic SC"/>
                <a:ea typeface="Amatic SC"/>
                <a:cs typeface="Amatic SC"/>
                <a:sym typeface="Amatic SC"/>
              </a:rPr>
              <a:t>ABOUT THE PROJECT</a:t>
            </a:r>
            <a:endParaRPr b="1" i="0" sz="4000" u="none" cap="none" strike="noStrike">
              <a:solidFill>
                <a:srgbClr val="FFFFFF"/>
              </a:solidFill>
              <a:latin typeface="Amatic SC"/>
              <a:ea typeface="Amatic SC"/>
              <a:cs typeface="Amatic SC"/>
              <a:sym typeface="Amatic SC"/>
            </a:endParaRPr>
          </a:p>
        </p:txBody>
      </p:sp>
      <p:pic>
        <p:nvPicPr>
          <p:cNvPr id="94" name="Google Shape;94;p3"/>
          <p:cNvPicPr preferRelativeResize="0"/>
          <p:nvPr/>
        </p:nvPicPr>
        <p:blipFill rotWithShape="1">
          <a:blip r:embed="rId5">
            <a:alphaModFix/>
          </a:blip>
          <a:srcRect b="0" l="0" r="0" t="0"/>
          <a:stretch/>
        </p:blipFill>
        <p:spPr>
          <a:xfrm>
            <a:off x="297600" y="632850"/>
            <a:ext cx="961201" cy="961199"/>
          </a:xfrm>
          <a:prstGeom prst="rect">
            <a:avLst/>
          </a:prstGeom>
          <a:noFill/>
          <a:ln>
            <a:noFill/>
          </a:ln>
        </p:spPr>
      </p:pic>
      <p:pic>
        <p:nvPicPr>
          <p:cNvPr id="95" name="Google Shape;95;p3"/>
          <p:cNvPicPr preferRelativeResize="0"/>
          <p:nvPr/>
        </p:nvPicPr>
        <p:blipFill rotWithShape="1">
          <a:blip r:embed="rId6">
            <a:alphaModFix/>
          </a:blip>
          <a:srcRect b="0" l="0" r="0" t="0"/>
          <a:stretch/>
        </p:blipFill>
        <p:spPr>
          <a:xfrm>
            <a:off x="495000" y="2156250"/>
            <a:ext cx="6570001" cy="7616400"/>
          </a:xfrm>
          <a:prstGeom prst="rect">
            <a:avLst/>
          </a:prstGeom>
          <a:noFill/>
          <a:ln>
            <a:noFill/>
          </a:ln>
        </p:spPr>
      </p:pic>
      <p:sp>
        <p:nvSpPr>
          <p:cNvPr id="96" name="Google Shape;96;p3"/>
          <p:cNvSpPr txBox="1"/>
          <p:nvPr/>
        </p:nvSpPr>
        <p:spPr>
          <a:xfrm>
            <a:off x="736949" y="2673000"/>
            <a:ext cx="6086100" cy="64257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1500"/>
              </a:spcBef>
              <a:spcAft>
                <a:spcPts val="0"/>
              </a:spcAft>
              <a:buClr>
                <a:schemeClr val="dk1"/>
              </a:buClr>
              <a:buSzPts val="1100"/>
              <a:buFont typeface="Arial"/>
              <a:buNone/>
            </a:pPr>
            <a:r>
              <a:t/>
            </a:r>
            <a:endParaRPr>
              <a:solidFill>
                <a:schemeClr val="dk1"/>
              </a:solidFill>
              <a:latin typeface="Assistant"/>
              <a:ea typeface="Assistant"/>
              <a:cs typeface="Assistant"/>
              <a:sym typeface="Assistant"/>
            </a:endParaRPr>
          </a:p>
          <a:p>
            <a:pPr indent="0" lvl="0" marL="0" marR="0" rtl="0" algn="just">
              <a:lnSpc>
                <a:spcPct val="115000"/>
              </a:lnSpc>
              <a:spcBef>
                <a:spcPts val="1500"/>
              </a:spcBef>
              <a:spcAft>
                <a:spcPts val="0"/>
              </a:spcAft>
              <a:buClr>
                <a:schemeClr val="dk1"/>
              </a:buClr>
              <a:buSzPts val="1100"/>
              <a:buFont typeface="Arial"/>
              <a:buNone/>
            </a:pPr>
            <a:r>
              <a:rPr b="0" i="0" lang="en-GB" sz="1400" u="none" cap="none" strike="noStrike">
                <a:solidFill>
                  <a:schemeClr val="dk1"/>
                </a:solidFill>
                <a:latin typeface="Assistant"/>
                <a:ea typeface="Assistant"/>
                <a:cs typeface="Assistant"/>
                <a:sym typeface="Assistant"/>
              </a:rPr>
              <a:t>The idea of the project is strongly related to the Swedish word </a:t>
            </a:r>
            <a:r>
              <a:rPr b="1" i="0" lang="en-GB" sz="1400" u="none" cap="none" strike="noStrike">
                <a:solidFill>
                  <a:schemeClr val="dk1"/>
                </a:solidFill>
                <a:latin typeface="Assistant"/>
                <a:ea typeface="Assistant"/>
                <a:cs typeface="Assistant"/>
                <a:sym typeface="Assistant"/>
              </a:rPr>
              <a:t>Lagom</a:t>
            </a:r>
            <a:r>
              <a:rPr b="0" i="0" lang="en-GB" sz="1400" u="none" cap="none" strike="noStrike">
                <a:solidFill>
                  <a:schemeClr val="dk1"/>
                </a:solidFill>
                <a:latin typeface="Assistant"/>
                <a:ea typeface="Assistant"/>
                <a:cs typeface="Assistant"/>
                <a:sym typeface="Assistant"/>
              </a:rPr>
              <a:t>, which means “enough, sufficient, adequate, just right”. It also means “in moderation”, “in balance”, “perfect-simple” and “suitable” in the matter of amounts.</a:t>
            </a:r>
            <a:endParaRPr>
              <a:solidFill>
                <a:schemeClr val="dk1"/>
              </a:solidFill>
              <a:latin typeface="Assistant"/>
              <a:ea typeface="Assistant"/>
              <a:cs typeface="Assistant"/>
              <a:sym typeface="Assistant"/>
            </a:endParaRPr>
          </a:p>
          <a:p>
            <a:pPr indent="0" lvl="0" marL="0" marR="0" rtl="0" algn="just">
              <a:lnSpc>
                <a:spcPct val="115000"/>
              </a:lnSpc>
              <a:spcBef>
                <a:spcPts val="1500"/>
              </a:spcBef>
              <a:spcAft>
                <a:spcPts val="0"/>
              </a:spcAft>
              <a:buClr>
                <a:schemeClr val="dk1"/>
              </a:buClr>
              <a:buSzPts val="1100"/>
              <a:buFont typeface="Arial"/>
              <a:buNone/>
            </a:pPr>
            <a:r>
              <a:rPr b="0" i="0" lang="en-GB" sz="1400" u="none" cap="none" strike="noStrike">
                <a:solidFill>
                  <a:schemeClr val="dk1"/>
                </a:solidFill>
                <a:latin typeface="Assistant"/>
                <a:ea typeface="Assistant"/>
                <a:cs typeface="Assistant"/>
                <a:sym typeface="Assistant"/>
              </a:rPr>
              <a:t>Balancing stress, </a:t>
            </a:r>
            <a:r>
              <a:rPr lang="en-GB">
                <a:solidFill>
                  <a:schemeClr val="dk1"/>
                </a:solidFill>
                <a:latin typeface="Assistant"/>
                <a:ea typeface="Assistant"/>
                <a:cs typeface="Assistant"/>
                <a:sym typeface="Assistant"/>
              </a:rPr>
              <a:t>clarify personal goals and building up more attentiveness of ourselves</a:t>
            </a:r>
            <a:r>
              <a:rPr b="0" i="0" lang="en-GB" sz="1400" u="none" cap="none" strike="noStrike">
                <a:solidFill>
                  <a:schemeClr val="dk1"/>
                </a:solidFill>
                <a:latin typeface="Assistant"/>
                <a:ea typeface="Assistant"/>
                <a:cs typeface="Assistant"/>
                <a:sym typeface="Assistant"/>
              </a:rPr>
              <a:t> is a necessary issue in everybody’s daily life. Lagom is for example a Swedish way of dealing with </a:t>
            </a:r>
            <a:r>
              <a:rPr lang="en-GB">
                <a:solidFill>
                  <a:schemeClr val="dk1"/>
                </a:solidFill>
                <a:latin typeface="Assistant"/>
                <a:ea typeface="Assistant"/>
                <a:cs typeface="Assistant"/>
                <a:sym typeface="Assistant"/>
              </a:rPr>
              <a:t>life.</a:t>
            </a:r>
            <a:r>
              <a:rPr b="0" i="0" lang="en-GB" sz="1400" u="none" cap="none" strike="noStrike">
                <a:solidFill>
                  <a:schemeClr val="dk1"/>
                </a:solidFill>
                <a:latin typeface="Assistant"/>
                <a:ea typeface="Assistant"/>
                <a:cs typeface="Assistant"/>
                <a:sym typeface="Assistant"/>
              </a:rPr>
              <a:t> This project wants to </a:t>
            </a:r>
            <a:r>
              <a:rPr lang="en-GB">
                <a:solidFill>
                  <a:schemeClr val="dk1"/>
                </a:solidFill>
                <a:latin typeface="Assistant"/>
                <a:ea typeface="Assistant"/>
                <a:cs typeface="Assistant"/>
                <a:sym typeface="Assistant"/>
              </a:rPr>
              <a:t>offer </a:t>
            </a:r>
            <a:r>
              <a:rPr b="0" i="0" lang="en-GB" sz="1400" u="none" cap="none" strike="noStrike">
                <a:solidFill>
                  <a:schemeClr val="dk1"/>
                </a:solidFill>
                <a:latin typeface="Assistant"/>
                <a:ea typeface="Assistant"/>
                <a:cs typeface="Assistant"/>
                <a:sym typeface="Assistant"/>
              </a:rPr>
              <a:t>a place </a:t>
            </a:r>
            <a:r>
              <a:rPr lang="en-GB">
                <a:solidFill>
                  <a:schemeClr val="dk1"/>
                </a:solidFill>
                <a:latin typeface="Assistant"/>
                <a:ea typeface="Assistant"/>
                <a:cs typeface="Assistant"/>
                <a:sym typeface="Assistant"/>
              </a:rPr>
              <a:t>surrounded by nature</a:t>
            </a:r>
            <a:r>
              <a:rPr b="0" i="0" lang="en-GB" sz="1400" u="none" cap="none" strike="noStrike">
                <a:solidFill>
                  <a:schemeClr val="dk1"/>
                </a:solidFill>
                <a:latin typeface="Assistant"/>
                <a:ea typeface="Assistant"/>
                <a:cs typeface="Assistant"/>
                <a:sym typeface="Assistant"/>
              </a:rPr>
              <a:t> to s</a:t>
            </a:r>
            <a:r>
              <a:rPr lang="en-GB">
                <a:solidFill>
                  <a:schemeClr val="dk1"/>
                </a:solidFill>
                <a:latin typeface="Assistant"/>
                <a:ea typeface="Assistant"/>
                <a:cs typeface="Assistant"/>
                <a:sym typeface="Assistant"/>
              </a:rPr>
              <a:t>hare, to experience and to collect ways of dealing with stressful moments and issues, as well as enjoying the moments, while being “offline” to get to know ourselves and our interaction with the environment even better. </a:t>
            </a:r>
            <a:r>
              <a:rPr b="0" i="0" lang="en-GB" sz="1400" u="none" cap="none" strike="noStrike">
                <a:solidFill>
                  <a:schemeClr val="dk1"/>
                </a:solidFill>
                <a:latin typeface="Assistant"/>
                <a:ea typeface="Assistant"/>
                <a:cs typeface="Assistant"/>
                <a:sym typeface="Assistant"/>
              </a:rPr>
              <a:t>Furthermore</a:t>
            </a:r>
            <a:r>
              <a:rPr lang="en-GB">
                <a:solidFill>
                  <a:schemeClr val="dk1"/>
                </a:solidFill>
                <a:latin typeface="Assistant"/>
                <a:ea typeface="Assistant"/>
                <a:cs typeface="Assistant"/>
                <a:sym typeface="Assistant"/>
              </a:rPr>
              <a:t>, this project aims to strengthen social skills and key competencies during a high level of participation and various outdoor activities (f.ex. hiking, cooperative games). </a:t>
            </a:r>
            <a:endParaRPr>
              <a:solidFill>
                <a:schemeClr val="dk1"/>
              </a:solidFill>
              <a:latin typeface="Assistant"/>
              <a:ea typeface="Assistant"/>
              <a:cs typeface="Assistant"/>
              <a:sym typeface="Assistant"/>
            </a:endParaRPr>
          </a:p>
          <a:p>
            <a:pPr indent="0" lvl="0" marL="0" marR="0" rtl="0" algn="ctr">
              <a:lnSpc>
                <a:spcPct val="115000"/>
              </a:lnSpc>
              <a:spcBef>
                <a:spcPts val="1500"/>
              </a:spcBef>
              <a:spcAft>
                <a:spcPts val="0"/>
              </a:spcAft>
              <a:buClr>
                <a:schemeClr val="dk1"/>
              </a:buClr>
              <a:buSzPts val="1100"/>
              <a:buFont typeface="Arial"/>
              <a:buNone/>
            </a:pPr>
            <a:r>
              <a:rPr b="1" i="0" lang="en-GB" sz="1400" u="none" cap="none" strike="noStrike">
                <a:solidFill>
                  <a:srgbClr val="00A79D"/>
                </a:solidFill>
                <a:latin typeface="Assistant"/>
                <a:ea typeface="Assistant"/>
                <a:cs typeface="Assistant"/>
                <a:sym typeface="Assistant"/>
              </a:rPr>
              <a:t>Aims of the project:</a:t>
            </a:r>
            <a:endParaRPr b="1" i="0" sz="1400" u="none" cap="none" strike="noStrike">
              <a:solidFill>
                <a:srgbClr val="00A79D"/>
              </a:solidFill>
              <a:latin typeface="Assistant"/>
              <a:ea typeface="Assistant"/>
              <a:cs typeface="Assistant"/>
              <a:sym typeface="Assistant"/>
            </a:endParaRPr>
          </a:p>
          <a:p>
            <a:pPr indent="0" lvl="0" marL="0" marR="0" rtl="0" algn="just">
              <a:lnSpc>
                <a:spcPct val="115000"/>
              </a:lnSpc>
              <a:spcBef>
                <a:spcPts val="1500"/>
              </a:spcBef>
              <a:spcAft>
                <a:spcPts val="0"/>
              </a:spcAft>
              <a:buClr>
                <a:schemeClr val="dk1"/>
              </a:buClr>
              <a:buSzPts val="1100"/>
              <a:buFont typeface="Arial"/>
              <a:buNone/>
            </a:pPr>
            <a:r>
              <a:rPr b="0" i="0" lang="en-GB" sz="1400" u="none" cap="none" strike="noStrike">
                <a:solidFill>
                  <a:schemeClr val="dk1"/>
                </a:solidFill>
                <a:latin typeface="Assistant"/>
                <a:ea typeface="Assistant"/>
                <a:cs typeface="Assistant"/>
                <a:sym typeface="Assistant"/>
              </a:rPr>
              <a:t>- To promote intercultural dialogue, exchange knowledge and share experiences about reducing, handling and dealing with stressful moments,</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1500"/>
              </a:spcBef>
              <a:spcAft>
                <a:spcPts val="0"/>
              </a:spcAft>
              <a:buClr>
                <a:schemeClr val="dk1"/>
              </a:buClr>
              <a:buSzPts val="1100"/>
              <a:buFont typeface="Arial"/>
              <a:buNone/>
            </a:pPr>
            <a:r>
              <a:rPr b="0" i="0" lang="en-GB" sz="1400" u="none" cap="none" strike="noStrike">
                <a:solidFill>
                  <a:schemeClr val="dk1"/>
                </a:solidFill>
                <a:latin typeface="Assistant"/>
                <a:ea typeface="Assistant"/>
                <a:cs typeface="Assistant"/>
                <a:sym typeface="Assistant"/>
              </a:rPr>
              <a:t>- To connect people from different countries, to create attentiveness for themselves and encourage them to start thinking more critically about the interaction between the environment, society and their own impact.</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1500"/>
              </a:spcBef>
              <a:spcAft>
                <a:spcPts val="0"/>
              </a:spcAft>
              <a:buClr>
                <a:schemeClr val="dk1"/>
              </a:buClr>
              <a:buSzPts val="1100"/>
              <a:buFont typeface="Arial"/>
              <a:buNone/>
            </a:pPr>
            <a:r>
              <a:rPr b="0" i="0" lang="en-GB" sz="1400" u="none" cap="none" strike="noStrike">
                <a:solidFill>
                  <a:schemeClr val="dk1"/>
                </a:solidFill>
                <a:latin typeface="Assistant"/>
                <a:ea typeface="Assistant"/>
                <a:cs typeface="Assistant"/>
                <a:sym typeface="Assistant"/>
              </a:rPr>
              <a:t>- Supporting individuals in acquiring and developing basic skills and key competencies through physically, psychologically and social challenges, which will create more sense of responsibility and mindfulness in dealing with people, society and environment.</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1500"/>
              </a:spcBef>
              <a:spcAft>
                <a:spcPts val="0"/>
              </a:spcAft>
              <a:buClr>
                <a:schemeClr val="dk1"/>
              </a:buClr>
              <a:buSzPts val="1100"/>
              <a:buFont typeface="Arial"/>
              <a:buNone/>
            </a:pPr>
            <a:r>
              <a:rPr b="0" i="0" lang="en-GB" sz="1400" u="none" cap="none" strike="noStrike">
                <a:solidFill>
                  <a:schemeClr val="dk1"/>
                </a:solidFill>
                <a:latin typeface="Assistant"/>
                <a:ea typeface="Assistant"/>
                <a:cs typeface="Assistant"/>
                <a:sym typeface="Assistant"/>
              </a:rPr>
              <a:t>- Giving priority to actions that help address diversity and promote ownership of shared values such as equality, including gender equality, non-discrimination, and social inclusion.</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150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id="97" name="Google Shape;97;p3"/>
          <p:cNvPicPr preferRelativeResize="0"/>
          <p:nvPr/>
        </p:nvPicPr>
        <p:blipFill rotWithShape="1">
          <a:blip r:embed="rId7">
            <a:alphaModFix/>
          </a:blip>
          <a:srcRect b="0" l="0" r="0" t="0"/>
          <a:stretch/>
        </p:blipFill>
        <p:spPr>
          <a:xfrm>
            <a:off x="5718752" y="1099575"/>
            <a:ext cx="1104300" cy="110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4"/>
          <p:cNvPicPr preferRelativeResize="0"/>
          <p:nvPr/>
        </p:nvPicPr>
        <p:blipFill rotWithShape="1">
          <a:blip r:embed="rId3">
            <a:alphaModFix amt="36000"/>
          </a:blip>
          <a:srcRect b="5090" l="8324" r="12089" t="3990"/>
          <a:stretch/>
        </p:blipFill>
        <p:spPr>
          <a:xfrm>
            <a:off x="5440975" y="2690423"/>
            <a:ext cx="1624029" cy="2624523"/>
          </a:xfrm>
          <a:prstGeom prst="rect">
            <a:avLst/>
          </a:prstGeom>
          <a:noFill/>
          <a:ln>
            <a:noFill/>
          </a:ln>
        </p:spPr>
      </p:pic>
      <p:grpSp>
        <p:nvGrpSpPr>
          <p:cNvPr id="103" name="Google Shape;103;p4"/>
          <p:cNvGrpSpPr/>
          <p:nvPr/>
        </p:nvGrpSpPr>
        <p:grpSpPr>
          <a:xfrm>
            <a:off x="0" y="670950"/>
            <a:ext cx="5226504" cy="885000"/>
            <a:chOff x="0" y="899550"/>
            <a:chExt cx="3688950" cy="885000"/>
          </a:xfrm>
        </p:grpSpPr>
        <p:sp>
          <p:nvSpPr>
            <p:cNvPr id="104" name="Google Shape;104;p4"/>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4"/>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 name="Google Shape;106;p4"/>
          <p:cNvSpPr txBox="1"/>
          <p:nvPr/>
        </p:nvSpPr>
        <p:spPr>
          <a:xfrm>
            <a:off x="1258800" y="792150"/>
            <a:ext cx="37323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FFFFFF"/>
                </a:solidFill>
                <a:latin typeface="Amatic SC"/>
                <a:ea typeface="Amatic SC"/>
                <a:cs typeface="Amatic SC"/>
                <a:sym typeface="Amatic SC"/>
              </a:rPr>
              <a:t>PROFILE OF PARTICIPANTS</a:t>
            </a:r>
            <a:endParaRPr b="1" i="0" sz="4000" u="none" cap="none" strike="noStrike">
              <a:solidFill>
                <a:srgbClr val="FFFFFF"/>
              </a:solidFill>
              <a:latin typeface="Amatic SC"/>
              <a:ea typeface="Amatic SC"/>
              <a:cs typeface="Amatic SC"/>
              <a:sym typeface="Amatic SC"/>
            </a:endParaRPr>
          </a:p>
        </p:txBody>
      </p:sp>
      <p:pic>
        <p:nvPicPr>
          <p:cNvPr id="107" name="Google Shape;107;p4"/>
          <p:cNvPicPr preferRelativeResize="0"/>
          <p:nvPr/>
        </p:nvPicPr>
        <p:blipFill rotWithShape="1">
          <a:blip r:embed="rId4">
            <a:alphaModFix/>
          </a:blip>
          <a:srcRect b="0" l="0" r="0" t="0"/>
          <a:stretch/>
        </p:blipFill>
        <p:spPr>
          <a:xfrm>
            <a:off x="297600" y="632850"/>
            <a:ext cx="961201" cy="961199"/>
          </a:xfrm>
          <a:prstGeom prst="rect">
            <a:avLst/>
          </a:prstGeom>
          <a:noFill/>
          <a:ln>
            <a:noFill/>
          </a:ln>
        </p:spPr>
      </p:pic>
      <p:pic>
        <p:nvPicPr>
          <p:cNvPr id="108" name="Google Shape;108;p4"/>
          <p:cNvPicPr preferRelativeResize="0"/>
          <p:nvPr/>
        </p:nvPicPr>
        <p:blipFill rotWithShape="1">
          <a:blip r:embed="rId5">
            <a:alphaModFix/>
          </a:blip>
          <a:srcRect b="0" l="0" r="0" t="0"/>
          <a:stretch/>
        </p:blipFill>
        <p:spPr>
          <a:xfrm>
            <a:off x="495000" y="2156250"/>
            <a:ext cx="6570001" cy="2987324"/>
          </a:xfrm>
          <a:prstGeom prst="rect">
            <a:avLst/>
          </a:prstGeom>
          <a:noFill/>
          <a:ln>
            <a:noFill/>
          </a:ln>
        </p:spPr>
      </p:pic>
      <p:sp>
        <p:nvSpPr>
          <p:cNvPr id="109" name="Google Shape;109;p4"/>
          <p:cNvSpPr txBox="1"/>
          <p:nvPr/>
        </p:nvSpPr>
        <p:spPr>
          <a:xfrm>
            <a:off x="736950" y="2281275"/>
            <a:ext cx="6086100" cy="28623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400"/>
              <a:buFont typeface="Arial"/>
              <a:buNone/>
            </a:pPr>
            <a:r>
              <a:rPr b="0" i="0" lang="en-GB" sz="1400" u="none" cap="none" strike="noStrike">
                <a:solidFill>
                  <a:schemeClr val="dk1"/>
                </a:solidFill>
                <a:latin typeface="Assistant"/>
                <a:ea typeface="Assistant"/>
                <a:cs typeface="Assistant"/>
                <a:sym typeface="Assistant"/>
              </a:rPr>
              <a:t>The project will gather 30 people, 5 from each participating country (including one team leader). </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rPr b="1" i="0" lang="en-GB" sz="1400" u="none" cap="none" strike="noStrike">
                <a:solidFill>
                  <a:srgbClr val="00A79D"/>
                </a:solidFill>
                <a:latin typeface="Assistant"/>
                <a:ea typeface="Assistant"/>
                <a:cs typeface="Assistant"/>
                <a:sym typeface="Assistant"/>
              </a:rPr>
              <a:t>Participating countries and organizations:</a:t>
            </a:r>
            <a:endParaRPr b="0" i="0" sz="1400" u="sng" cap="none" strike="noStrike">
              <a:solidFill>
                <a:schemeClr val="dk1"/>
              </a:solidFill>
              <a:latin typeface="Assistant"/>
              <a:ea typeface="Assistant"/>
              <a:cs typeface="Assistant"/>
              <a:sym typeface="Assistant"/>
            </a:endParaRPr>
          </a:p>
          <a:p>
            <a:pPr indent="0" lvl="0" marL="0" marR="0" rtl="0" algn="just">
              <a:lnSpc>
                <a:spcPct val="150000"/>
              </a:lnSpc>
              <a:spcBef>
                <a:spcPts val="1000"/>
              </a:spcBef>
              <a:spcAft>
                <a:spcPts val="0"/>
              </a:spcAft>
              <a:buClr>
                <a:srgbClr val="000000"/>
              </a:buClr>
              <a:buSzPts val="1400"/>
              <a:buFont typeface="Arial"/>
              <a:buNone/>
            </a:pPr>
            <a:r>
              <a:rPr b="0" i="0" lang="en-GB" sz="1400" u="none" cap="none" strike="noStrike">
                <a:solidFill>
                  <a:schemeClr val="dk1"/>
                </a:solidFill>
                <a:latin typeface="Assistant"/>
                <a:ea typeface="Assistant"/>
                <a:cs typeface="Assistant"/>
                <a:sym typeface="Assistant"/>
              </a:rPr>
              <a:t>Portugal - </a:t>
            </a:r>
            <a:r>
              <a:rPr b="0" i="0" lang="en-GB" sz="1400" u="sng" cap="none" strike="noStrike">
                <a:solidFill>
                  <a:schemeClr val="hlink"/>
                </a:solidFill>
                <a:latin typeface="Assistant"/>
                <a:ea typeface="Assistant"/>
                <a:cs typeface="Assistant"/>
                <a:sym typeface="Assistant"/>
                <a:hlinkClick r:id="rId6"/>
              </a:rPr>
              <a:t>Associação Inspira</a:t>
            </a:r>
            <a:endParaRPr b="0" i="0" sz="1400" u="none" cap="none" strike="noStrike">
              <a:solidFill>
                <a:schemeClr val="dk1"/>
              </a:solidFill>
              <a:latin typeface="Assistant"/>
              <a:ea typeface="Assistant"/>
              <a:cs typeface="Assistant"/>
              <a:sym typeface="Assistant"/>
            </a:endParaRPr>
          </a:p>
          <a:p>
            <a:pPr indent="0" lvl="0" marL="0" marR="0" rtl="0" algn="just">
              <a:lnSpc>
                <a:spcPct val="150000"/>
              </a:lnSpc>
              <a:spcBef>
                <a:spcPts val="0"/>
              </a:spcBef>
              <a:spcAft>
                <a:spcPts val="0"/>
              </a:spcAft>
              <a:buClr>
                <a:srgbClr val="000000"/>
              </a:buClr>
              <a:buSzPts val="1400"/>
              <a:buFont typeface="Arial"/>
              <a:buNone/>
            </a:pPr>
            <a:r>
              <a:rPr b="0" i="0" lang="en-GB" sz="1400" u="none" cap="none" strike="noStrike">
                <a:solidFill>
                  <a:schemeClr val="dk1"/>
                </a:solidFill>
                <a:latin typeface="Assistant"/>
                <a:ea typeface="Assistant"/>
                <a:cs typeface="Assistant"/>
                <a:sym typeface="Assistant"/>
              </a:rPr>
              <a:t>Italy - </a:t>
            </a:r>
            <a:r>
              <a:rPr b="0" i="0" lang="en-GB" sz="1400" u="sng" cap="none" strike="noStrike">
                <a:solidFill>
                  <a:schemeClr val="hlink"/>
                </a:solidFill>
                <a:latin typeface="Assistant"/>
                <a:ea typeface="Assistant"/>
                <a:cs typeface="Assistant"/>
                <a:sym typeface="Assistant"/>
                <a:hlinkClick r:id="rId7"/>
              </a:rPr>
              <a:t>Associazione Attiva-Mente</a:t>
            </a:r>
            <a:endParaRPr b="0" i="0" sz="1400" u="none" cap="none" strike="noStrike">
              <a:solidFill>
                <a:schemeClr val="dk1"/>
              </a:solidFill>
              <a:latin typeface="Assistant"/>
              <a:ea typeface="Assistant"/>
              <a:cs typeface="Assistant"/>
              <a:sym typeface="Assistant"/>
            </a:endParaRPr>
          </a:p>
          <a:p>
            <a:pPr indent="0" lvl="0" marL="0" marR="0" rtl="0" algn="just">
              <a:lnSpc>
                <a:spcPct val="150000"/>
              </a:lnSpc>
              <a:spcBef>
                <a:spcPts val="0"/>
              </a:spcBef>
              <a:spcAft>
                <a:spcPts val="0"/>
              </a:spcAft>
              <a:buClr>
                <a:srgbClr val="000000"/>
              </a:buClr>
              <a:buSzPts val="1400"/>
              <a:buFont typeface="Arial"/>
              <a:buNone/>
            </a:pPr>
            <a:r>
              <a:rPr b="0" i="0" lang="en-GB" sz="1400" u="none" cap="none" strike="noStrike">
                <a:solidFill>
                  <a:schemeClr val="dk1"/>
                </a:solidFill>
                <a:latin typeface="Assistant"/>
                <a:ea typeface="Assistant"/>
                <a:cs typeface="Assistant"/>
                <a:sym typeface="Assistant"/>
              </a:rPr>
              <a:t>Serbia - Odred izvidjaca "10. Oktobar"</a:t>
            </a:r>
            <a:endParaRPr b="0" i="0" sz="1400" u="none" cap="none" strike="noStrike">
              <a:solidFill>
                <a:schemeClr val="dk1"/>
              </a:solidFill>
              <a:latin typeface="Assistant"/>
              <a:ea typeface="Assistant"/>
              <a:cs typeface="Assistant"/>
              <a:sym typeface="Assistant"/>
            </a:endParaRPr>
          </a:p>
          <a:p>
            <a:pPr indent="0" lvl="0" marL="0" marR="0" rtl="0" algn="just">
              <a:lnSpc>
                <a:spcPct val="150000"/>
              </a:lnSpc>
              <a:spcBef>
                <a:spcPts val="0"/>
              </a:spcBef>
              <a:spcAft>
                <a:spcPts val="0"/>
              </a:spcAft>
              <a:buClr>
                <a:srgbClr val="000000"/>
              </a:buClr>
              <a:buSzPts val="1400"/>
              <a:buFont typeface="Arial"/>
              <a:buNone/>
            </a:pPr>
            <a:r>
              <a:rPr b="0" i="0" lang="en-GB" sz="1400" u="none" cap="none" strike="noStrike">
                <a:solidFill>
                  <a:schemeClr val="dk1"/>
                </a:solidFill>
                <a:latin typeface="Assistant"/>
                <a:ea typeface="Assistant"/>
                <a:cs typeface="Assistant"/>
                <a:sym typeface="Assistant"/>
              </a:rPr>
              <a:t>Slovakia - </a:t>
            </a:r>
            <a:r>
              <a:rPr b="0" i="0" lang="en-GB" sz="1400" u="sng" cap="none" strike="noStrike">
                <a:solidFill>
                  <a:schemeClr val="hlink"/>
                </a:solidFill>
                <a:latin typeface="Assistant"/>
                <a:ea typeface="Assistant"/>
                <a:cs typeface="Assistant"/>
                <a:sym typeface="Assistant"/>
                <a:hlinkClick r:id="rId8"/>
              </a:rPr>
              <a:t>Youthfully Yours</a:t>
            </a:r>
            <a:endParaRPr b="0" i="0" sz="1400" u="none" cap="none" strike="noStrike">
              <a:solidFill>
                <a:schemeClr val="dk1"/>
              </a:solidFill>
              <a:latin typeface="Assistant"/>
              <a:ea typeface="Assistant"/>
              <a:cs typeface="Assistant"/>
              <a:sym typeface="Assistant"/>
            </a:endParaRPr>
          </a:p>
          <a:p>
            <a:pPr indent="0" lvl="0" marL="0" marR="0" rtl="0" algn="just">
              <a:lnSpc>
                <a:spcPct val="150000"/>
              </a:lnSpc>
              <a:spcBef>
                <a:spcPts val="0"/>
              </a:spcBef>
              <a:spcAft>
                <a:spcPts val="0"/>
              </a:spcAft>
              <a:buClr>
                <a:srgbClr val="000000"/>
              </a:buClr>
              <a:buSzPts val="1400"/>
              <a:buFont typeface="Arial"/>
              <a:buNone/>
            </a:pPr>
            <a:r>
              <a:rPr lang="en-GB">
                <a:solidFill>
                  <a:schemeClr val="dk1"/>
                </a:solidFill>
                <a:latin typeface="Assistant"/>
                <a:ea typeface="Assistant"/>
                <a:cs typeface="Assistant"/>
                <a:sym typeface="Assistant"/>
              </a:rPr>
              <a:t>Romania </a:t>
            </a:r>
            <a:r>
              <a:rPr b="0" i="0" lang="en-GB" sz="1400" u="none" cap="none" strike="noStrike">
                <a:solidFill>
                  <a:schemeClr val="dk1"/>
                </a:solidFill>
                <a:latin typeface="Assistant"/>
                <a:ea typeface="Assistant"/>
                <a:cs typeface="Assistant"/>
                <a:sym typeface="Assistant"/>
              </a:rPr>
              <a:t>-</a:t>
            </a:r>
            <a:r>
              <a:rPr b="0" i="0" lang="en-GB" sz="1400" u="none" cap="none" strike="noStrike">
                <a:solidFill>
                  <a:srgbClr val="00A79D"/>
                </a:solidFill>
                <a:latin typeface="Assistant"/>
                <a:ea typeface="Assistant"/>
                <a:cs typeface="Assistant"/>
                <a:sym typeface="Assistant"/>
              </a:rPr>
              <a:t> </a:t>
            </a:r>
            <a:r>
              <a:rPr lang="en-GB" u="sng">
                <a:solidFill>
                  <a:srgbClr val="00A79D"/>
                </a:solidFill>
                <a:latin typeface="Assistant"/>
                <a:ea typeface="Assistant"/>
                <a:cs typeface="Assistant"/>
                <a:sym typeface="Assistant"/>
              </a:rPr>
              <a:t>GEYC</a:t>
            </a:r>
            <a:endParaRPr b="0" i="0" sz="1400" u="sng" cap="none" strike="noStrike">
              <a:solidFill>
                <a:srgbClr val="00A79D"/>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p:txBody>
      </p:sp>
      <p:grpSp>
        <p:nvGrpSpPr>
          <p:cNvPr id="110" name="Google Shape;110;p4"/>
          <p:cNvGrpSpPr/>
          <p:nvPr/>
        </p:nvGrpSpPr>
        <p:grpSpPr>
          <a:xfrm>
            <a:off x="0" y="5498375"/>
            <a:ext cx="5226504" cy="885000"/>
            <a:chOff x="0" y="899550"/>
            <a:chExt cx="3688950" cy="885000"/>
          </a:xfrm>
        </p:grpSpPr>
        <p:sp>
          <p:nvSpPr>
            <p:cNvPr id="111" name="Google Shape;111;p4"/>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4"/>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3" name="Google Shape;113;p4"/>
          <p:cNvPicPr preferRelativeResize="0"/>
          <p:nvPr/>
        </p:nvPicPr>
        <p:blipFill>
          <a:blip r:embed="rId9">
            <a:alphaModFix/>
          </a:blip>
          <a:stretch>
            <a:fillRect/>
          </a:stretch>
        </p:blipFill>
        <p:spPr>
          <a:xfrm>
            <a:off x="3579750" y="5021075"/>
            <a:ext cx="1861226" cy="1652774"/>
          </a:xfrm>
          <a:prstGeom prst="rect">
            <a:avLst/>
          </a:prstGeom>
          <a:noFill/>
          <a:ln>
            <a:noFill/>
          </a:ln>
        </p:spPr>
      </p:pic>
      <p:sp>
        <p:nvSpPr>
          <p:cNvPr id="114" name="Google Shape;114;p4"/>
          <p:cNvSpPr txBox="1"/>
          <p:nvPr/>
        </p:nvSpPr>
        <p:spPr>
          <a:xfrm>
            <a:off x="297600" y="5619575"/>
            <a:ext cx="3732300" cy="64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FFFFFF"/>
                </a:solidFill>
                <a:latin typeface="Amatic SC"/>
                <a:ea typeface="Amatic SC"/>
                <a:cs typeface="Amatic SC"/>
                <a:sym typeface="Amatic SC"/>
              </a:rPr>
              <a:t>PARTICIPANTS</a:t>
            </a:r>
            <a:r>
              <a:rPr b="1" lang="en-GB" sz="4000">
                <a:solidFill>
                  <a:srgbClr val="FFFFFF"/>
                </a:solidFill>
                <a:latin typeface="Amatic SC"/>
                <a:ea typeface="Amatic SC"/>
                <a:cs typeface="Amatic SC"/>
                <a:sym typeface="Amatic SC"/>
              </a:rPr>
              <a:t>’ ROLE</a:t>
            </a:r>
            <a:endParaRPr b="1" i="0" sz="4000" u="none" cap="none" strike="noStrike">
              <a:solidFill>
                <a:srgbClr val="FFFFFF"/>
              </a:solidFill>
              <a:latin typeface="Amatic SC"/>
              <a:ea typeface="Amatic SC"/>
              <a:cs typeface="Amatic SC"/>
              <a:sym typeface="Amatic SC"/>
            </a:endParaRPr>
          </a:p>
        </p:txBody>
      </p:sp>
      <p:pic>
        <p:nvPicPr>
          <p:cNvPr id="115" name="Google Shape;115;p4"/>
          <p:cNvPicPr preferRelativeResize="0"/>
          <p:nvPr/>
        </p:nvPicPr>
        <p:blipFill rotWithShape="1">
          <a:blip r:embed="rId5">
            <a:alphaModFix/>
          </a:blip>
          <a:srcRect b="0" l="0" r="0" t="0"/>
          <a:stretch/>
        </p:blipFill>
        <p:spPr>
          <a:xfrm>
            <a:off x="396300" y="6878675"/>
            <a:ext cx="6767398" cy="2487576"/>
          </a:xfrm>
          <a:prstGeom prst="rect">
            <a:avLst/>
          </a:prstGeom>
          <a:noFill/>
          <a:ln>
            <a:noFill/>
          </a:ln>
        </p:spPr>
      </p:pic>
      <p:sp>
        <p:nvSpPr>
          <p:cNvPr id="116" name="Google Shape;116;p4"/>
          <p:cNvSpPr txBox="1"/>
          <p:nvPr/>
        </p:nvSpPr>
        <p:spPr>
          <a:xfrm>
            <a:off x="608100" y="6965950"/>
            <a:ext cx="63438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Assistant"/>
                <a:ea typeface="Assistant"/>
                <a:cs typeface="Assistant"/>
                <a:sym typeface="Assistant"/>
              </a:rPr>
              <a:t>The main idea of Erasmus+ youth exchanges is that they are created for young people and by young people. That is why we expect that everyone will be an organiser and a participant at the same time!</a:t>
            </a:r>
            <a:endParaRPr>
              <a:latin typeface="Assistant"/>
              <a:ea typeface="Assistant"/>
              <a:cs typeface="Assistant"/>
              <a:sym typeface="Assistant"/>
            </a:endParaRPr>
          </a:p>
          <a:p>
            <a:pPr indent="0" lvl="0" marL="0" rtl="0" algn="l">
              <a:spcBef>
                <a:spcPts val="0"/>
              </a:spcBef>
              <a:spcAft>
                <a:spcPts val="0"/>
              </a:spcAft>
              <a:buNone/>
            </a:pPr>
            <a:r>
              <a:t/>
            </a:r>
            <a:endParaRPr>
              <a:latin typeface="Assistant"/>
              <a:ea typeface="Assistant"/>
              <a:cs typeface="Assistant"/>
              <a:sym typeface="Assistant"/>
            </a:endParaRPr>
          </a:p>
          <a:p>
            <a:pPr indent="0" lvl="0" marL="0" rtl="0" algn="l">
              <a:spcBef>
                <a:spcPts val="0"/>
              </a:spcBef>
              <a:spcAft>
                <a:spcPts val="0"/>
              </a:spcAft>
              <a:buNone/>
            </a:pPr>
            <a:r>
              <a:rPr lang="en-GB">
                <a:latin typeface="Assistant"/>
                <a:ea typeface="Assistant"/>
                <a:cs typeface="Assistant"/>
                <a:sym typeface="Assistant"/>
              </a:rPr>
              <a:t>Every participant will get an opportunity, among other, to plan and facilitate the project’s activities, organise food and logistics of the project and make sure that we have a great week together!</a:t>
            </a:r>
            <a:endParaRPr>
              <a:latin typeface="Assistant"/>
              <a:ea typeface="Assistant"/>
              <a:cs typeface="Assistant"/>
              <a:sym typeface="Assistant"/>
            </a:endParaRPr>
          </a:p>
          <a:p>
            <a:pPr indent="0" lvl="0" marL="0" rtl="0" algn="l">
              <a:spcBef>
                <a:spcPts val="0"/>
              </a:spcBef>
              <a:spcAft>
                <a:spcPts val="0"/>
              </a:spcAft>
              <a:buNone/>
            </a:pPr>
            <a:r>
              <a:t/>
            </a:r>
            <a:endParaRPr>
              <a:latin typeface="Assistant"/>
              <a:ea typeface="Assistant"/>
              <a:cs typeface="Assistant"/>
              <a:sym typeface="Assistant"/>
            </a:endParaRPr>
          </a:p>
          <a:p>
            <a:pPr indent="0" lvl="0" marL="0" rtl="0" algn="l">
              <a:spcBef>
                <a:spcPts val="0"/>
              </a:spcBef>
              <a:spcAft>
                <a:spcPts val="0"/>
              </a:spcAft>
              <a:buNone/>
            </a:pPr>
            <a:r>
              <a:rPr lang="en-GB">
                <a:latin typeface="Assistant"/>
                <a:ea typeface="Assistant"/>
                <a:cs typeface="Assistant"/>
                <a:sym typeface="Assistant"/>
              </a:rPr>
              <a:t>So, feel free to take initiative, this is a great chance to develop and learn!</a:t>
            </a:r>
            <a:endParaRPr>
              <a:latin typeface="Assistant"/>
              <a:ea typeface="Assistant"/>
              <a:cs typeface="Assistant"/>
              <a:sym typeface="Assistant"/>
            </a:endParaRPr>
          </a:p>
          <a:p>
            <a:pPr indent="0" lvl="0" marL="0" rtl="0" algn="l">
              <a:spcBef>
                <a:spcPts val="0"/>
              </a:spcBef>
              <a:spcAft>
                <a:spcPts val="0"/>
              </a:spcAft>
              <a:buNone/>
            </a:pPr>
            <a:r>
              <a:t/>
            </a:r>
            <a:endParaRPr>
              <a:latin typeface="Assistant"/>
              <a:ea typeface="Assistant"/>
              <a:cs typeface="Assistant"/>
              <a:sym typeface="Assistant"/>
            </a:endParaRPr>
          </a:p>
          <a:p>
            <a:pPr indent="0" lvl="0" marL="0" rtl="0" algn="l">
              <a:spcBef>
                <a:spcPts val="0"/>
              </a:spcBef>
              <a:spcAft>
                <a:spcPts val="0"/>
              </a:spcAft>
              <a:buNone/>
            </a:pPr>
            <a:r>
              <a:t/>
            </a:r>
            <a:endParaRPr>
              <a:latin typeface="Assistant"/>
              <a:ea typeface="Assistant"/>
              <a:cs typeface="Assistant"/>
              <a:sym typeface="Assistan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pSp>
        <p:nvGrpSpPr>
          <p:cNvPr id="121" name="Google Shape;121;p6"/>
          <p:cNvGrpSpPr/>
          <p:nvPr/>
        </p:nvGrpSpPr>
        <p:grpSpPr>
          <a:xfrm>
            <a:off x="0" y="670950"/>
            <a:ext cx="6057994" cy="885000"/>
            <a:chOff x="0" y="899550"/>
            <a:chExt cx="3688950" cy="885000"/>
          </a:xfrm>
        </p:grpSpPr>
        <p:sp>
          <p:nvSpPr>
            <p:cNvPr id="122" name="Google Shape;122;p6"/>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6"/>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 name="Google Shape;124;p6"/>
          <p:cNvSpPr txBox="1"/>
          <p:nvPr/>
        </p:nvSpPr>
        <p:spPr>
          <a:xfrm>
            <a:off x="983800" y="792150"/>
            <a:ext cx="52266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FFFFFF"/>
                </a:solidFill>
                <a:latin typeface="Amatic SC"/>
                <a:ea typeface="Amatic SC"/>
                <a:cs typeface="Amatic SC"/>
                <a:sym typeface="Amatic SC"/>
              </a:rPr>
              <a:t>Venue, food and accommodation</a:t>
            </a:r>
            <a:endParaRPr b="1" i="0" sz="3600" u="none" cap="none" strike="noStrike">
              <a:solidFill>
                <a:srgbClr val="FFFFFF"/>
              </a:solidFill>
              <a:latin typeface="Amatic SC"/>
              <a:ea typeface="Amatic SC"/>
              <a:cs typeface="Amatic SC"/>
              <a:sym typeface="Amatic SC"/>
            </a:endParaRPr>
          </a:p>
        </p:txBody>
      </p:sp>
      <p:pic>
        <p:nvPicPr>
          <p:cNvPr id="125" name="Google Shape;125;p6"/>
          <p:cNvPicPr preferRelativeResize="0"/>
          <p:nvPr/>
        </p:nvPicPr>
        <p:blipFill rotWithShape="1">
          <a:blip r:embed="rId3">
            <a:alphaModFix/>
          </a:blip>
          <a:srcRect b="0" l="0" r="0" t="0"/>
          <a:stretch/>
        </p:blipFill>
        <p:spPr>
          <a:xfrm>
            <a:off x="495000" y="2156250"/>
            <a:ext cx="6570001" cy="4227124"/>
          </a:xfrm>
          <a:prstGeom prst="rect">
            <a:avLst/>
          </a:prstGeom>
          <a:noFill/>
          <a:ln>
            <a:noFill/>
          </a:ln>
        </p:spPr>
      </p:pic>
      <p:sp>
        <p:nvSpPr>
          <p:cNvPr id="126" name="Google Shape;126;p6"/>
          <p:cNvSpPr txBox="1"/>
          <p:nvPr/>
        </p:nvSpPr>
        <p:spPr>
          <a:xfrm>
            <a:off x="540000" y="2246775"/>
            <a:ext cx="3358200" cy="40017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1500"/>
              </a:spcBef>
              <a:spcAft>
                <a:spcPts val="0"/>
              </a:spcAft>
              <a:buClr>
                <a:srgbClr val="000000"/>
              </a:buClr>
              <a:buSzPts val="1400"/>
              <a:buFont typeface="Arial"/>
              <a:buNone/>
            </a:pPr>
            <a:r>
              <a:rPr b="0" i="0" lang="en-GB" sz="1400" u="none" cap="none" strike="noStrike">
                <a:solidFill>
                  <a:schemeClr val="dk1"/>
                </a:solidFill>
                <a:latin typeface="Assistant"/>
                <a:ea typeface="Assistant"/>
                <a:cs typeface="Assistant"/>
                <a:sym typeface="Assistant"/>
              </a:rPr>
              <a:t>The project will take place in </a:t>
            </a:r>
            <a:r>
              <a:rPr b="1" i="0" lang="en-GB" sz="1400" u="none" cap="none" strike="noStrike">
                <a:solidFill>
                  <a:srgbClr val="3F8B1E"/>
                </a:solidFill>
                <a:latin typeface="Assistant"/>
                <a:ea typeface="Assistant"/>
                <a:cs typeface="Assistant"/>
                <a:sym typeface="Assistant"/>
              </a:rPr>
              <a:t>Hellasgården</a:t>
            </a:r>
            <a:r>
              <a:rPr b="0" i="0" lang="en-GB" sz="1400" u="none" cap="none" strike="noStrike">
                <a:solidFill>
                  <a:schemeClr val="dk1"/>
                </a:solidFill>
                <a:latin typeface="Assistant"/>
                <a:ea typeface="Assistant"/>
                <a:cs typeface="Assistant"/>
                <a:sym typeface="Assistant"/>
              </a:rPr>
              <a:t>, a resort located on a lake within 20 minutes from Stockholm’s centre. Participants will be accommodated in cottages where they will stay in rooms of 4 with people of the same gender. </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1500"/>
              </a:spcBef>
              <a:spcAft>
                <a:spcPts val="0"/>
              </a:spcAft>
              <a:buClr>
                <a:srgbClr val="000000"/>
              </a:buClr>
              <a:buSzPts val="1400"/>
              <a:buFont typeface="Arial"/>
              <a:buNone/>
            </a:pPr>
            <a:r>
              <a:rPr b="0" i="0" lang="en-GB" sz="1400" u="none" cap="none" strike="noStrike">
                <a:solidFill>
                  <a:schemeClr val="dk1"/>
                </a:solidFill>
                <a:latin typeface="Assistant"/>
                <a:ea typeface="Assistant"/>
                <a:cs typeface="Assistant"/>
                <a:sym typeface="Assistant"/>
              </a:rPr>
              <a:t>Please keep in mind that the cottages are small when packing, and travel light and avoid bringing big suitcases since it will be rather difficult to store them.</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1500"/>
              </a:spcBef>
              <a:spcAft>
                <a:spcPts val="1500"/>
              </a:spcAft>
              <a:buClr>
                <a:srgbClr val="000000"/>
              </a:buClr>
              <a:buSzPts val="1400"/>
              <a:buFont typeface="Arial"/>
              <a:buNone/>
            </a:pPr>
            <a:r>
              <a:rPr b="0" i="0" lang="en-GB" sz="1400" u="none" cap="none" strike="noStrike">
                <a:solidFill>
                  <a:schemeClr val="dk1"/>
                </a:solidFill>
                <a:latin typeface="Assistant"/>
                <a:ea typeface="Assistant"/>
                <a:cs typeface="Assistant"/>
                <a:sym typeface="Assistant"/>
              </a:rPr>
              <a:t>The venue offers possibilities for many activities such as swimming in the lake, as well as other activities like sauna and hiking (Some are free, some are not).</a:t>
            </a:r>
            <a:endParaRPr b="0" i="0" sz="1400" u="none" cap="none" strike="noStrike">
              <a:solidFill>
                <a:schemeClr val="dk1"/>
              </a:solidFill>
              <a:latin typeface="Assistant"/>
              <a:ea typeface="Assistant"/>
              <a:cs typeface="Assistant"/>
              <a:sym typeface="Assistant"/>
            </a:endParaRPr>
          </a:p>
        </p:txBody>
      </p:sp>
      <p:pic>
        <p:nvPicPr>
          <p:cNvPr id="127" name="Google Shape;127;p6"/>
          <p:cNvPicPr preferRelativeResize="0"/>
          <p:nvPr/>
        </p:nvPicPr>
        <p:blipFill rotWithShape="1">
          <a:blip r:embed="rId4">
            <a:alphaModFix/>
          </a:blip>
          <a:srcRect b="0" l="0" r="0" t="0"/>
          <a:stretch/>
        </p:blipFill>
        <p:spPr>
          <a:xfrm>
            <a:off x="225000" y="594750"/>
            <a:ext cx="1006200" cy="1006200"/>
          </a:xfrm>
          <a:prstGeom prst="rect">
            <a:avLst/>
          </a:prstGeom>
          <a:noFill/>
          <a:ln>
            <a:noFill/>
          </a:ln>
        </p:spPr>
      </p:pic>
      <p:pic>
        <p:nvPicPr>
          <p:cNvPr id="128" name="Google Shape;128;p6"/>
          <p:cNvPicPr preferRelativeResize="0"/>
          <p:nvPr/>
        </p:nvPicPr>
        <p:blipFill rotWithShape="1">
          <a:blip r:embed="rId5">
            <a:alphaModFix/>
          </a:blip>
          <a:srcRect b="0" l="0" r="0" t="0"/>
          <a:stretch/>
        </p:blipFill>
        <p:spPr>
          <a:xfrm>
            <a:off x="3974425" y="2246775"/>
            <a:ext cx="3001225" cy="4001625"/>
          </a:xfrm>
          <a:prstGeom prst="rect">
            <a:avLst/>
          </a:prstGeom>
          <a:noFill/>
          <a:ln>
            <a:noFill/>
          </a:ln>
        </p:spPr>
      </p:pic>
      <p:pic>
        <p:nvPicPr>
          <p:cNvPr id="129" name="Google Shape;129;p6"/>
          <p:cNvPicPr preferRelativeResize="0"/>
          <p:nvPr/>
        </p:nvPicPr>
        <p:blipFill rotWithShape="1">
          <a:blip r:embed="rId6">
            <a:alphaModFix/>
          </a:blip>
          <a:srcRect b="0" l="0" r="0" t="0"/>
          <a:stretch/>
        </p:blipFill>
        <p:spPr>
          <a:xfrm>
            <a:off x="0" y="6650620"/>
            <a:ext cx="7560000" cy="28721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7"/>
          <p:cNvPicPr preferRelativeResize="0"/>
          <p:nvPr/>
        </p:nvPicPr>
        <p:blipFill rotWithShape="1">
          <a:blip r:embed="rId3">
            <a:alphaModFix amt="36000"/>
          </a:blip>
          <a:srcRect b="5090" l="8324" r="12089" t="3990"/>
          <a:stretch/>
        </p:blipFill>
        <p:spPr>
          <a:xfrm>
            <a:off x="5226500" y="6535764"/>
            <a:ext cx="1989749" cy="3215558"/>
          </a:xfrm>
          <a:prstGeom prst="rect">
            <a:avLst/>
          </a:prstGeom>
          <a:noFill/>
          <a:ln>
            <a:noFill/>
          </a:ln>
        </p:spPr>
      </p:pic>
      <p:pic>
        <p:nvPicPr>
          <p:cNvPr id="135" name="Google Shape;135;p7"/>
          <p:cNvPicPr preferRelativeResize="0"/>
          <p:nvPr/>
        </p:nvPicPr>
        <p:blipFill rotWithShape="1">
          <a:blip r:embed="rId4">
            <a:alphaModFix amt="24000"/>
          </a:blip>
          <a:srcRect b="9254" l="13202" r="10565" t="6297"/>
          <a:stretch/>
        </p:blipFill>
        <p:spPr>
          <a:xfrm>
            <a:off x="225000" y="3622975"/>
            <a:ext cx="3813601" cy="5975949"/>
          </a:xfrm>
          <a:prstGeom prst="rect">
            <a:avLst/>
          </a:prstGeom>
          <a:noFill/>
          <a:ln>
            <a:noFill/>
          </a:ln>
        </p:spPr>
      </p:pic>
      <p:grpSp>
        <p:nvGrpSpPr>
          <p:cNvPr id="136" name="Google Shape;136;p7"/>
          <p:cNvGrpSpPr/>
          <p:nvPr/>
        </p:nvGrpSpPr>
        <p:grpSpPr>
          <a:xfrm>
            <a:off x="0" y="670950"/>
            <a:ext cx="6057994" cy="885000"/>
            <a:chOff x="0" y="899550"/>
            <a:chExt cx="3688950" cy="885000"/>
          </a:xfrm>
        </p:grpSpPr>
        <p:sp>
          <p:nvSpPr>
            <p:cNvPr id="137" name="Google Shape;137;p7"/>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7"/>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 name="Google Shape;139;p7"/>
          <p:cNvSpPr txBox="1"/>
          <p:nvPr/>
        </p:nvSpPr>
        <p:spPr>
          <a:xfrm>
            <a:off x="983800" y="792150"/>
            <a:ext cx="52266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FFFFFF"/>
                </a:solidFill>
                <a:latin typeface="Amatic SC"/>
                <a:ea typeface="Amatic SC"/>
                <a:cs typeface="Amatic SC"/>
                <a:sym typeface="Amatic SC"/>
              </a:rPr>
              <a:t>Venue, food and accommodation</a:t>
            </a:r>
            <a:endParaRPr b="1" i="0" sz="3600" u="none" cap="none" strike="noStrike">
              <a:solidFill>
                <a:srgbClr val="FFFFFF"/>
              </a:solidFill>
              <a:latin typeface="Amatic SC"/>
              <a:ea typeface="Amatic SC"/>
              <a:cs typeface="Amatic SC"/>
              <a:sym typeface="Amatic SC"/>
            </a:endParaRPr>
          </a:p>
        </p:txBody>
      </p:sp>
      <p:pic>
        <p:nvPicPr>
          <p:cNvPr id="140" name="Google Shape;140;p7"/>
          <p:cNvPicPr preferRelativeResize="0"/>
          <p:nvPr/>
        </p:nvPicPr>
        <p:blipFill rotWithShape="1">
          <a:blip r:embed="rId5">
            <a:alphaModFix/>
          </a:blip>
          <a:srcRect b="0" l="0" r="0" t="0"/>
          <a:stretch/>
        </p:blipFill>
        <p:spPr>
          <a:xfrm>
            <a:off x="495000" y="2156250"/>
            <a:ext cx="6570001" cy="3656012"/>
          </a:xfrm>
          <a:prstGeom prst="rect">
            <a:avLst/>
          </a:prstGeom>
          <a:noFill/>
          <a:ln>
            <a:noFill/>
          </a:ln>
        </p:spPr>
      </p:pic>
      <p:sp>
        <p:nvSpPr>
          <p:cNvPr id="141" name="Google Shape;141;p7"/>
          <p:cNvSpPr txBox="1"/>
          <p:nvPr/>
        </p:nvSpPr>
        <p:spPr>
          <a:xfrm>
            <a:off x="540000" y="2246775"/>
            <a:ext cx="6394200" cy="12669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1500"/>
              </a:spcBef>
              <a:spcAft>
                <a:spcPts val="1500"/>
              </a:spcAft>
              <a:buClr>
                <a:srgbClr val="000000"/>
              </a:buClr>
              <a:buSzPts val="1400"/>
              <a:buFont typeface="Arial"/>
              <a:buNone/>
            </a:pPr>
            <a:r>
              <a:rPr b="0" i="0" lang="en-GB" sz="1400" u="none" cap="none" strike="noStrike">
                <a:solidFill>
                  <a:schemeClr val="dk1"/>
                </a:solidFill>
                <a:latin typeface="Assistant"/>
                <a:ea typeface="Assistant"/>
                <a:cs typeface="Assistant"/>
                <a:sym typeface="Assistant"/>
              </a:rPr>
              <a:t>There are two shared bathrooms and showers facilities next to the rooms for the two genders. A common hairdryer is available in the bathrooms. One towel and sheets are including for each participants. Please keep in mind that bathrooms and the toilets are outside of your rooms and you will have to walk outside (bring flip-flops!)</a:t>
            </a:r>
            <a:endParaRPr b="0" i="0" sz="1400" u="none" cap="none" strike="noStrike">
              <a:solidFill>
                <a:schemeClr val="dk1"/>
              </a:solidFill>
              <a:latin typeface="Assistant"/>
              <a:ea typeface="Assistant"/>
              <a:cs typeface="Assistant"/>
              <a:sym typeface="Assistant"/>
            </a:endParaRPr>
          </a:p>
        </p:txBody>
      </p:sp>
      <p:pic>
        <p:nvPicPr>
          <p:cNvPr id="142" name="Google Shape;142;p7"/>
          <p:cNvPicPr preferRelativeResize="0"/>
          <p:nvPr/>
        </p:nvPicPr>
        <p:blipFill rotWithShape="1">
          <a:blip r:embed="rId6">
            <a:alphaModFix/>
          </a:blip>
          <a:srcRect b="0" l="0" r="0" t="0"/>
          <a:stretch/>
        </p:blipFill>
        <p:spPr>
          <a:xfrm>
            <a:off x="225000" y="594750"/>
            <a:ext cx="1006200" cy="1006200"/>
          </a:xfrm>
          <a:prstGeom prst="rect">
            <a:avLst/>
          </a:prstGeom>
          <a:noFill/>
          <a:ln>
            <a:noFill/>
          </a:ln>
        </p:spPr>
      </p:pic>
      <p:pic>
        <p:nvPicPr>
          <p:cNvPr id="143" name="Google Shape;143;p7"/>
          <p:cNvPicPr preferRelativeResize="0"/>
          <p:nvPr/>
        </p:nvPicPr>
        <p:blipFill rotWithShape="1">
          <a:blip r:embed="rId7">
            <a:alphaModFix/>
          </a:blip>
          <a:srcRect b="0" l="0" r="0" t="0"/>
          <a:stretch/>
        </p:blipFill>
        <p:spPr>
          <a:xfrm>
            <a:off x="722400" y="3825658"/>
            <a:ext cx="2666400" cy="1452416"/>
          </a:xfrm>
          <a:prstGeom prst="rect">
            <a:avLst/>
          </a:prstGeom>
          <a:noFill/>
          <a:ln>
            <a:noFill/>
          </a:ln>
        </p:spPr>
      </p:pic>
      <p:pic>
        <p:nvPicPr>
          <p:cNvPr id="144" name="Google Shape;144;p7"/>
          <p:cNvPicPr preferRelativeResize="0"/>
          <p:nvPr/>
        </p:nvPicPr>
        <p:blipFill rotWithShape="1">
          <a:blip r:embed="rId8">
            <a:alphaModFix/>
          </a:blip>
          <a:srcRect b="5023" l="0" r="0" t="0"/>
          <a:stretch/>
        </p:blipFill>
        <p:spPr>
          <a:xfrm>
            <a:off x="3505200" y="3513675"/>
            <a:ext cx="3429001" cy="2076375"/>
          </a:xfrm>
          <a:prstGeom prst="rect">
            <a:avLst/>
          </a:prstGeom>
          <a:noFill/>
          <a:ln>
            <a:noFill/>
          </a:ln>
        </p:spPr>
      </p:pic>
      <p:pic>
        <p:nvPicPr>
          <p:cNvPr id="145" name="Google Shape;145;p7"/>
          <p:cNvPicPr preferRelativeResize="0"/>
          <p:nvPr/>
        </p:nvPicPr>
        <p:blipFill rotWithShape="1">
          <a:blip r:embed="rId5">
            <a:alphaModFix/>
          </a:blip>
          <a:srcRect b="0" l="0" r="0" t="0"/>
          <a:stretch/>
        </p:blipFill>
        <p:spPr>
          <a:xfrm>
            <a:off x="495000" y="5942925"/>
            <a:ext cx="6570001" cy="2991524"/>
          </a:xfrm>
          <a:prstGeom prst="rect">
            <a:avLst/>
          </a:prstGeom>
          <a:noFill/>
          <a:ln>
            <a:noFill/>
          </a:ln>
        </p:spPr>
      </p:pic>
      <p:sp>
        <p:nvSpPr>
          <p:cNvPr id="146" name="Google Shape;146;p7"/>
          <p:cNvSpPr txBox="1"/>
          <p:nvPr/>
        </p:nvSpPr>
        <p:spPr>
          <a:xfrm>
            <a:off x="582900" y="6152025"/>
            <a:ext cx="6394200" cy="22680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400"/>
              <a:buFont typeface="Arial"/>
              <a:buNone/>
            </a:pPr>
            <a:r>
              <a:t/>
            </a:r>
            <a:endParaRPr>
              <a:solidFill>
                <a:schemeClr val="dk1"/>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rPr lang="en-GB">
                <a:solidFill>
                  <a:schemeClr val="dk1"/>
                </a:solidFill>
                <a:latin typeface="Assistant"/>
                <a:ea typeface="Assistant"/>
                <a:cs typeface="Assistant"/>
                <a:sym typeface="Assistant"/>
              </a:rPr>
              <a:t>We will prepare our </a:t>
            </a:r>
            <a:r>
              <a:rPr b="0" i="0" lang="en-GB" sz="1400" u="none" cap="none" strike="noStrike">
                <a:solidFill>
                  <a:schemeClr val="dk1"/>
                </a:solidFill>
                <a:latin typeface="Assistant"/>
                <a:ea typeface="Assistant"/>
                <a:cs typeface="Assistant"/>
                <a:sym typeface="Assistant"/>
              </a:rPr>
              <a:t>meals together (breakfast, lunch, dinner </a:t>
            </a:r>
            <a:r>
              <a:rPr lang="en-GB">
                <a:solidFill>
                  <a:schemeClr val="dk1"/>
                </a:solidFill>
                <a:latin typeface="Assistant"/>
                <a:ea typeface="Assistant"/>
                <a:cs typeface="Assistant"/>
                <a:sym typeface="Assistant"/>
              </a:rPr>
              <a:t>and</a:t>
            </a:r>
            <a:r>
              <a:rPr b="0" i="0" lang="en-GB" sz="1400" u="none" cap="none" strike="noStrike">
                <a:solidFill>
                  <a:schemeClr val="dk1"/>
                </a:solidFill>
                <a:latin typeface="Assistant"/>
                <a:ea typeface="Assistant"/>
                <a:cs typeface="Assistant"/>
                <a:sym typeface="Assistant"/>
              </a:rPr>
              <a:t> two coffee breaks)</a:t>
            </a:r>
            <a:r>
              <a:rPr lang="en-GB">
                <a:solidFill>
                  <a:schemeClr val="dk1"/>
                </a:solidFill>
                <a:latin typeface="Assistant"/>
                <a:ea typeface="Assistant"/>
                <a:cs typeface="Assistant"/>
                <a:sym typeface="Assistant"/>
              </a:rPr>
              <a:t>. When planning meals </a:t>
            </a:r>
            <a:r>
              <a:rPr b="0" i="0" lang="en-GB" sz="1400" u="none" cap="none" strike="noStrike">
                <a:solidFill>
                  <a:schemeClr val="dk1"/>
                </a:solidFill>
                <a:latin typeface="Assistant"/>
                <a:ea typeface="Assistant"/>
                <a:cs typeface="Assistant"/>
                <a:sym typeface="Assistant"/>
              </a:rPr>
              <a:t>special needs and </a:t>
            </a:r>
            <a:r>
              <a:rPr lang="en-GB">
                <a:solidFill>
                  <a:schemeClr val="dk1"/>
                </a:solidFill>
                <a:latin typeface="Assistant"/>
                <a:ea typeface="Assistant"/>
                <a:cs typeface="Assistant"/>
                <a:sym typeface="Assistant"/>
              </a:rPr>
              <a:t>allergies </a:t>
            </a:r>
            <a:r>
              <a:rPr b="0" i="0" lang="en-GB" sz="1400" u="none" cap="none" strike="noStrike">
                <a:solidFill>
                  <a:schemeClr val="dk1"/>
                </a:solidFill>
                <a:latin typeface="Assistant"/>
                <a:ea typeface="Assistant"/>
                <a:cs typeface="Assistant"/>
                <a:sym typeface="Assistant"/>
              </a:rPr>
              <a:t>will be </a:t>
            </a:r>
            <a:r>
              <a:rPr lang="en-GB">
                <a:solidFill>
                  <a:schemeClr val="dk1"/>
                </a:solidFill>
                <a:latin typeface="Assistant"/>
                <a:ea typeface="Assistant"/>
                <a:cs typeface="Assistant"/>
                <a:sym typeface="Assistant"/>
              </a:rPr>
              <a:t>taken into account</a:t>
            </a:r>
            <a:r>
              <a:rPr b="0" i="0" lang="en-GB" sz="1400" u="none" cap="none" strike="noStrike">
                <a:solidFill>
                  <a:schemeClr val="dk1"/>
                </a:solidFill>
                <a:latin typeface="Assistant"/>
                <a:ea typeface="Assistant"/>
                <a:cs typeface="Assistant"/>
                <a:sym typeface="Assistant"/>
              </a:rPr>
              <a:t>. </a:t>
            </a:r>
            <a:r>
              <a:rPr lang="en-GB">
                <a:solidFill>
                  <a:schemeClr val="dk1"/>
                </a:solidFill>
                <a:latin typeface="Assistant"/>
                <a:ea typeface="Assistant"/>
                <a:cs typeface="Assistant"/>
                <a:sym typeface="Assistant"/>
              </a:rPr>
              <a:t>For environmental reasons, we will limit the consumption of animal products during this project and will not cook dishes containing beef. </a:t>
            </a:r>
            <a:endParaRPr>
              <a:solidFill>
                <a:schemeClr val="dk1"/>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t/>
            </a:r>
            <a:endParaRPr>
              <a:solidFill>
                <a:schemeClr val="dk1"/>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t/>
            </a:r>
            <a:endParaRPr>
              <a:solidFill>
                <a:schemeClr val="dk1"/>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rPr b="0" i="0" lang="en-GB" sz="1400" u="none" cap="none" strike="noStrike">
                <a:solidFill>
                  <a:schemeClr val="dk1"/>
                </a:solidFill>
                <a:latin typeface="Assistant"/>
                <a:ea typeface="Assistant"/>
                <a:cs typeface="Assistant"/>
                <a:sym typeface="Assistant"/>
              </a:rPr>
              <a:t>You can find more information about Hellasgården in English on their website:</a:t>
            </a:r>
            <a:r>
              <a:rPr b="0" i="0" lang="en-GB" sz="1400" u="none" cap="none" strike="noStrike">
                <a:solidFill>
                  <a:schemeClr val="dk1"/>
                </a:solidFill>
                <a:uFill>
                  <a:noFill/>
                </a:uFill>
                <a:latin typeface="Assistant"/>
                <a:ea typeface="Assistant"/>
                <a:cs typeface="Assistant"/>
                <a:sym typeface="Assistant"/>
                <a:hlinkClick r:id="rId9">
                  <a:extLst>
                    <a:ext uri="{A12FA001-AC4F-418D-AE19-62706E023703}">
                      <ahyp:hlinkClr val="tx"/>
                    </a:ext>
                  </a:extLst>
                </a:hlinkClick>
              </a:rPr>
              <a:t> </a:t>
            </a:r>
            <a:r>
              <a:rPr b="0" i="0" lang="en-GB" sz="1400" u="sng" cap="none" strike="noStrike">
                <a:solidFill>
                  <a:schemeClr val="dk1"/>
                </a:solidFill>
                <a:latin typeface="Assistant"/>
                <a:ea typeface="Assistant"/>
                <a:cs typeface="Assistant"/>
                <a:sym typeface="Assistant"/>
                <a:hlinkClick r:id="rId10">
                  <a:extLst>
                    <a:ext uri="{A12FA001-AC4F-418D-AE19-62706E023703}">
                      <ahyp:hlinkClr val="tx"/>
                    </a:ext>
                  </a:extLst>
                </a:hlinkClick>
              </a:rPr>
              <a:t>https://hellasgarden.se/en</a:t>
            </a:r>
            <a:r>
              <a:rPr b="0" i="0" lang="en-GB" sz="1400" u="none" cap="none" strike="noStrike">
                <a:solidFill>
                  <a:schemeClr val="dk1"/>
                </a:solidFill>
                <a:latin typeface="Assistant"/>
                <a:ea typeface="Assistant"/>
                <a:cs typeface="Assistant"/>
                <a:sym typeface="Assistant"/>
              </a:rPr>
              <a:t>.</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gc22eb07a8e_0_8"/>
          <p:cNvPicPr preferRelativeResize="0"/>
          <p:nvPr/>
        </p:nvPicPr>
        <p:blipFill rotWithShape="1">
          <a:blip r:embed="rId3">
            <a:alphaModFix amt="36000"/>
          </a:blip>
          <a:srcRect b="5091" l="8324" r="12089" t="3991"/>
          <a:stretch/>
        </p:blipFill>
        <p:spPr>
          <a:xfrm>
            <a:off x="5140775" y="6535764"/>
            <a:ext cx="1989749" cy="3215558"/>
          </a:xfrm>
          <a:prstGeom prst="rect">
            <a:avLst/>
          </a:prstGeom>
          <a:noFill/>
          <a:ln>
            <a:noFill/>
          </a:ln>
        </p:spPr>
      </p:pic>
      <p:grpSp>
        <p:nvGrpSpPr>
          <p:cNvPr id="152" name="Google Shape;152;gc22eb07a8e_0_8"/>
          <p:cNvGrpSpPr/>
          <p:nvPr/>
        </p:nvGrpSpPr>
        <p:grpSpPr>
          <a:xfrm>
            <a:off x="0" y="670950"/>
            <a:ext cx="6057994" cy="885000"/>
            <a:chOff x="0" y="899550"/>
            <a:chExt cx="3688950" cy="885000"/>
          </a:xfrm>
        </p:grpSpPr>
        <p:sp>
          <p:nvSpPr>
            <p:cNvPr id="153" name="Google Shape;153;gc22eb07a8e_0_8"/>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c22eb07a8e_0_8"/>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5" name="Google Shape;155;gc22eb07a8e_0_8"/>
          <p:cNvSpPr txBox="1"/>
          <p:nvPr/>
        </p:nvSpPr>
        <p:spPr>
          <a:xfrm>
            <a:off x="333375" y="792150"/>
            <a:ext cx="58770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lang="en-GB" sz="3300">
                <a:solidFill>
                  <a:srgbClr val="FFFFFF"/>
                </a:solidFill>
                <a:latin typeface="Amatic SC"/>
                <a:ea typeface="Amatic SC"/>
                <a:cs typeface="Amatic SC"/>
                <a:sym typeface="Amatic SC"/>
              </a:rPr>
              <a:t>MEASURES CONNECTED TO COVID -19</a:t>
            </a:r>
            <a:endParaRPr b="1" i="0" sz="3300" u="none" cap="none" strike="noStrike">
              <a:solidFill>
                <a:srgbClr val="FFFFFF"/>
              </a:solidFill>
              <a:latin typeface="Amatic SC"/>
              <a:ea typeface="Amatic SC"/>
              <a:cs typeface="Amatic SC"/>
              <a:sym typeface="Amatic SC"/>
            </a:endParaRPr>
          </a:p>
        </p:txBody>
      </p:sp>
      <p:pic>
        <p:nvPicPr>
          <p:cNvPr id="156" name="Google Shape;156;gc22eb07a8e_0_8"/>
          <p:cNvPicPr preferRelativeResize="0"/>
          <p:nvPr/>
        </p:nvPicPr>
        <p:blipFill rotWithShape="1">
          <a:blip r:embed="rId4">
            <a:alphaModFix/>
          </a:blip>
          <a:srcRect b="0" l="0" r="0" t="0"/>
          <a:stretch/>
        </p:blipFill>
        <p:spPr>
          <a:xfrm>
            <a:off x="495000" y="1650687"/>
            <a:ext cx="6570001" cy="2620364"/>
          </a:xfrm>
          <a:prstGeom prst="rect">
            <a:avLst/>
          </a:prstGeom>
          <a:noFill/>
          <a:ln>
            <a:noFill/>
          </a:ln>
        </p:spPr>
      </p:pic>
      <p:sp>
        <p:nvSpPr>
          <p:cNvPr id="157" name="Google Shape;157;gc22eb07a8e_0_8"/>
          <p:cNvSpPr txBox="1"/>
          <p:nvPr/>
        </p:nvSpPr>
        <p:spPr>
          <a:xfrm>
            <a:off x="540000" y="3368675"/>
            <a:ext cx="6394200" cy="1449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1500"/>
              </a:spcBef>
              <a:spcAft>
                <a:spcPts val="150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p:txBody>
      </p:sp>
      <p:pic>
        <p:nvPicPr>
          <p:cNvPr id="158" name="Google Shape;158;gc22eb07a8e_0_8"/>
          <p:cNvPicPr preferRelativeResize="0"/>
          <p:nvPr/>
        </p:nvPicPr>
        <p:blipFill rotWithShape="1">
          <a:blip r:embed="rId4">
            <a:alphaModFix/>
          </a:blip>
          <a:srcRect b="0" l="0" r="0" t="0"/>
          <a:stretch/>
        </p:blipFill>
        <p:spPr>
          <a:xfrm>
            <a:off x="495000" y="4355950"/>
            <a:ext cx="6570001" cy="3705276"/>
          </a:xfrm>
          <a:prstGeom prst="rect">
            <a:avLst/>
          </a:prstGeom>
          <a:noFill/>
          <a:ln>
            <a:noFill/>
          </a:ln>
        </p:spPr>
      </p:pic>
      <p:sp>
        <p:nvSpPr>
          <p:cNvPr id="159" name="Google Shape;159;gc22eb07a8e_0_8"/>
          <p:cNvSpPr txBox="1"/>
          <p:nvPr/>
        </p:nvSpPr>
        <p:spPr>
          <a:xfrm>
            <a:off x="582900" y="6535775"/>
            <a:ext cx="6394200" cy="18573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p:txBody>
      </p:sp>
      <p:pic>
        <p:nvPicPr>
          <p:cNvPr id="160" name="Google Shape;160;gc22eb07a8e_0_8"/>
          <p:cNvPicPr preferRelativeResize="0"/>
          <p:nvPr/>
        </p:nvPicPr>
        <p:blipFill>
          <a:blip r:embed="rId5">
            <a:alphaModFix/>
          </a:blip>
          <a:stretch>
            <a:fillRect/>
          </a:stretch>
        </p:blipFill>
        <p:spPr>
          <a:xfrm>
            <a:off x="0" y="419100"/>
            <a:ext cx="1074526" cy="1076250"/>
          </a:xfrm>
          <a:prstGeom prst="rect">
            <a:avLst/>
          </a:prstGeom>
          <a:noFill/>
          <a:ln>
            <a:noFill/>
          </a:ln>
        </p:spPr>
      </p:pic>
      <p:sp>
        <p:nvSpPr>
          <p:cNvPr id="161" name="Google Shape;161;gc22eb07a8e_0_8"/>
          <p:cNvSpPr txBox="1"/>
          <p:nvPr/>
        </p:nvSpPr>
        <p:spPr>
          <a:xfrm>
            <a:off x="616200" y="1724601"/>
            <a:ext cx="6115200" cy="246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B5394"/>
                </a:solidFill>
                <a:latin typeface="Assistant"/>
                <a:ea typeface="Assistant"/>
                <a:cs typeface="Assistant"/>
                <a:sym typeface="Assistant"/>
              </a:rPr>
              <a:t>Before the project:</a:t>
            </a:r>
            <a:endParaRPr b="1">
              <a:solidFill>
                <a:srgbClr val="0B5394"/>
              </a:solidFill>
              <a:latin typeface="Assistant"/>
              <a:ea typeface="Assistant"/>
              <a:cs typeface="Assistant"/>
              <a:sym typeface="Assistant"/>
            </a:endParaRPr>
          </a:p>
          <a:p>
            <a:pPr indent="0" lvl="0" marL="0" rtl="0" algn="l">
              <a:spcBef>
                <a:spcPts val="0"/>
              </a:spcBef>
              <a:spcAft>
                <a:spcPts val="0"/>
              </a:spcAft>
              <a:buNone/>
            </a:pPr>
            <a:r>
              <a:t/>
            </a:r>
            <a:endParaRPr b="1">
              <a:solidFill>
                <a:srgbClr val="0B5394"/>
              </a:solidFill>
              <a:latin typeface="Assistant"/>
              <a:ea typeface="Assistant"/>
              <a:cs typeface="Assistant"/>
              <a:sym typeface="Assistant"/>
            </a:endParaRPr>
          </a:p>
          <a:p>
            <a:pPr indent="-304800" lvl="0" marL="457200" rtl="0" algn="l">
              <a:spcBef>
                <a:spcPts val="0"/>
              </a:spcBef>
              <a:spcAft>
                <a:spcPts val="0"/>
              </a:spcAft>
              <a:buSzPts val="1200"/>
              <a:buFont typeface="Assistant"/>
              <a:buChar char="●"/>
            </a:pPr>
            <a:r>
              <a:rPr lang="en-GB" sz="1200">
                <a:latin typeface="Assistant"/>
                <a:ea typeface="Assistant"/>
                <a:cs typeface="Assistant"/>
                <a:sym typeface="Assistant"/>
              </a:rPr>
              <a:t>E</a:t>
            </a:r>
            <a:r>
              <a:rPr lang="en-GB" sz="1200">
                <a:latin typeface="Assistant"/>
                <a:ea typeface="Assistant"/>
                <a:cs typeface="Assistant"/>
                <a:sym typeface="Assistant"/>
              </a:rPr>
              <a:t>veryone arriving to Sweden from outside the country is in need of a negative PCR test to enter the country. That’s why everyone is expected to bring a </a:t>
            </a:r>
            <a:r>
              <a:rPr b="1" lang="en-GB" sz="1200">
                <a:latin typeface="Assistant"/>
                <a:ea typeface="Assistant"/>
                <a:cs typeface="Assistant"/>
                <a:sym typeface="Assistant"/>
              </a:rPr>
              <a:t>negative COVID -19 test </a:t>
            </a:r>
            <a:r>
              <a:rPr lang="en-GB" sz="1200">
                <a:latin typeface="Assistant"/>
                <a:ea typeface="Assistant"/>
                <a:cs typeface="Assistant"/>
                <a:sym typeface="Assistant"/>
              </a:rPr>
              <a:t>to enter the country, </a:t>
            </a:r>
            <a:r>
              <a:rPr b="1" lang="en-GB" sz="1200">
                <a:latin typeface="Assistant"/>
                <a:ea typeface="Assistant"/>
                <a:cs typeface="Assistant"/>
                <a:sym typeface="Assistant"/>
              </a:rPr>
              <a:t>which is not older than 48 hours before the arrival</a:t>
            </a:r>
            <a:r>
              <a:rPr lang="en-GB" sz="1200">
                <a:latin typeface="Assistant"/>
                <a:ea typeface="Assistant"/>
                <a:cs typeface="Assistant"/>
                <a:sym typeface="Assistant"/>
              </a:rPr>
              <a:t>. Detailed information about the test requirement can be found </a:t>
            </a:r>
            <a:r>
              <a:rPr b="1" lang="en-GB" sz="1200" u="sng">
                <a:solidFill>
                  <a:schemeClr val="hlink"/>
                </a:solidFill>
                <a:latin typeface="Assistant"/>
                <a:ea typeface="Assistant"/>
                <a:cs typeface="Assistant"/>
                <a:sym typeface="Assistant"/>
                <a:hlinkClick r:id="rId6"/>
              </a:rPr>
              <a:t>here.</a:t>
            </a:r>
            <a:endParaRPr b="1" sz="1200">
              <a:latin typeface="Assistant"/>
              <a:ea typeface="Assistant"/>
              <a:cs typeface="Assistant"/>
              <a:sym typeface="Assistant"/>
            </a:endParaRPr>
          </a:p>
          <a:p>
            <a:pPr indent="-304800" lvl="0" marL="457200" rtl="0" algn="l">
              <a:spcBef>
                <a:spcPts val="0"/>
              </a:spcBef>
              <a:spcAft>
                <a:spcPts val="0"/>
              </a:spcAft>
              <a:buSzPts val="1200"/>
              <a:buFont typeface="Assistant"/>
              <a:buChar char="●"/>
            </a:pPr>
            <a:r>
              <a:rPr lang="en-GB" sz="1200">
                <a:latin typeface="Assistant"/>
                <a:ea typeface="Assistant"/>
                <a:cs typeface="Assistant"/>
                <a:sym typeface="Assistant"/>
              </a:rPr>
              <a:t>We encourage every participant to </a:t>
            </a:r>
            <a:r>
              <a:rPr b="1" lang="en-GB" sz="1200">
                <a:latin typeface="Assistant"/>
                <a:ea typeface="Assistant"/>
                <a:cs typeface="Assistant"/>
                <a:sym typeface="Assistant"/>
              </a:rPr>
              <a:t>minimize your social contacts two weeks </a:t>
            </a:r>
            <a:r>
              <a:rPr lang="en-GB" sz="1200">
                <a:latin typeface="Assistant"/>
                <a:ea typeface="Assistant"/>
                <a:cs typeface="Assistant"/>
                <a:sym typeface="Assistant"/>
              </a:rPr>
              <a:t>before the project. </a:t>
            </a:r>
            <a:endParaRPr sz="1200">
              <a:latin typeface="Assistant"/>
              <a:ea typeface="Assistant"/>
              <a:cs typeface="Assistant"/>
              <a:sym typeface="Assistant"/>
            </a:endParaRPr>
          </a:p>
          <a:p>
            <a:pPr indent="-304800" lvl="0" marL="457200" rtl="0" algn="l">
              <a:spcBef>
                <a:spcPts val="0"/>
              </a:spcBef>
              <a:spcAft>
                <a:spcPts val="0"/>
              </a:spcAft>
              <a:buSzPts val="1200"/>
              <a:buFont typeface="Assistant"/>
              <a:buChar char="●"/>
            </a:pPr>
            <a:r>
              <a:rPr lang="en-GB" sz="1200">
                <a:latin typeface="Assistant"/>
                <a:ea typeface="Assistant"/>
                <a:cs typeface="Assistant"/>
                <a:sym typeface="Assistant"/>
              </a:rPr>
              <a:t>While arriving to the project, please avoid close contact to people and </a:t>
            </a:r>
            <a:r>
              <a:rPr b="1" lang="en-GB" sz="1200">
                <a:latin typeface="Assistant"/>
                <a:ea typeface="Assistant"/>
                <a:cs typeface="Assistant"/>
                <a:sym typeface="Assistant"/>
              </a:rPr>
              <a:t>wear masks in common transports</a:t>
            </a:r>
            <a:r>
              <a:rPr lang="en-GB" sz="1200">
                <a:latin typeface="Assistant"/>
                <a:ea typeface="Assistant"/>
                <a:cs typeface="Assistant"/>
                <a:sym typeface="Assistant"/>
              </a:rPr>
              <a:t>, to minimize the risk of getting infected on the way.</a:t>
            </a:r>
            <a:endParaRPr sz="1200">
              <a:latin typeface="Assistant"/>
              <a:ea typeface="Assistant"/>
              <a:cs typeface="Assistant"/>
              <a:sym typeface="Assistant"/>
            </a:endParaRPr>
          </a:p>
          <a:p>
            <a:pPr indent="-304800" lvl="0" marL="457200" rtl="0" algn="l">
              <a:spcBef>
                <a:spcPts val="0"/>
              </a:spcBef>
              <a:spcAft>
                <a:spcPts val="0"/>
              </a:spcAft>
              <a:buSzPts val="1200"/>
              <a:buFont typeface="Assistant"/>
              <a:buChar char="●"/>
            </a:pPr>
            <a:r>
              <a:rPr lang="en-GB" sz="1200">
                <a:latin typeface="Assistant"/>
                <a:ea typeface="Assistant"/>
                <a:cs typeface="Assistant"/>
                <a:sym typeface="Assistant"/>
              </a:rPr>
              <a:t>We expect every participant to bring their own masks. We recommend FFP2, if that is possible for you.</a:t>
            </a:r>
            <a:endParaRPr sz="1200">
              <a:latin typeface="Assistant"/>
              <a:ea typeface="Assistant"/>
              <a:cs typeface="Assistant"/>
              <a:sym typeface="Assistant"/>
            </a:endParaRPr>
          </a:p>
        </p:txBody>
      </p:sp>
      <p:pic>
        <p:nvPicPr>
          <p:cNvPr id="162" name="Google Shape;162;gc22eb07a8e_0_8"/>
          <p:cNvPicPr preferRelativeResize="0"/>
          <p:nvPr/>
        </p:nvPicPr>
        <p:blipFill rotWithShape="1">
          <a:blip r:embed="rId4">
            <a:alphaModFix/>
          </a:blip>
          <a:srcRect b="0" l="0" r="0" t="0"/>
          <a:stretch/>
        </p:blipFill>
        <p:spPr>
          <a:xfrm>
            <a:off x="495000" y="8152375"/>
            <a:ext cx="6570001" cy="1657348"/>
          </a:xfrm>
          <a:prstGeom prst="rect">
            <a:avLst/>
          </a:prstGeom>
          <a:noFill/>
          <a:ln>
            <a:noFill/>
          </a:ln>
        </p:spPr>
      </p:pic>
      <p:sp>
        <p:nvSpPr>
          <p:cNvPr id="163" name="Google Shape;163;gc22eb07a8e_0_8"/>
          <p:cNvSpPr txBox="1"/>
          <p:nvPr/>
        </p:nvSpPr>
        <p:spPr>
          <a:xfrm>
            <a:off x="540000" y="4137699"/>
            <a:ext cx="6267600" cy="397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0B5394"/>
              </a:solidFill>
              <a:latin typeface="Assistant"/>
              <a:ea typeface="Assistant"/>
              <a:cs typeface="Assistant"/>
              <a:sym typeface="Assistant"/>
            </a:endParaRPr>
          </a:p>
          <a:p>
            <a:pPr indent="0" lvl="0" marL="0" rtl="0" algn="l">
              <a:spcBef>
                <a:spcPts val="0"/>
              </a:spcBef>
              <a:spcAft>
                <a:spcPts val="0"/>
              </a:spcAft>
              <a:buNone/>
            </a:pPr>
            <a:r>
              <a:rPr b="1" lang="en-GB">
                <a:solidFill>
                  <a:srgbClr val="0B5394"/>
                </a:solidFill>
                <a:latin typeface="Assistant"/>
                <a:ea typeface="Assistant"/>
                <a:cs typeface="Assistant"/>
                <a:sym typeface="Assistant"/>
              </a:rPr>
              <a:t>During the project:</a:t>
            </a:r>
            <a:endParaRPr b="1">
              <a:solidFill>
                <a:srgbClr val="0B5394"/>
              </a:solidFill>
              <a:latin typeface="Assistant"/>
              <a:ea typeface="Assistant"/>
              <a:cs typeface="Assistant"/>
              <a:sym typeface="Assistant"/>
            </a:endParaRPr>
          </a:p>
          <a:p>
            <a:pPr indent="0" lvl="0" marL="0" rtl="0" algn="l">
              <a:spcBef>
                <a:spcPts val="0"/>
              </a:spcBef>
              <a:spcAft>
                <a:spcPts val="0"/>
              </a:spcAft>
              <a:buNone/>
            </a:pPr>
            <a:r>
              <a:t/>
            </a:r>
            <a:endParaRPr b="1">
              <a:solidFill>
                <a:srgbClr val="0B5394"/>
              </a:solidFill>
              <a:latin typeface="Assistant"/>
              <a:ea typeface="Assistant"/>
              <a:cs typeface="Assistant"/>
              <a:sym typeface="Assistant"/>
            </a:endParaRPr>
          </a:p>
          <a:p>
            <a:pPr indent="-304800" lvl="0" marL="457200" rtl="0" algn="l">
              <a:spcBef>
                <a:spcPts val="0"/>
              </a:spcBef>
              <a:spcAft>
                <a:spcPts val="0"/>
              </a:spcAft>
              <a:buSzPts val="1200"/>
              <a:buFont typeface="Assistant"/>
              <a:buChar char="●"/>
            </a:pPr>
            <a:r>
              <a:rPr lang="en-GB" sz="1200">
                <a:latin typeface="Assistant"/>
                <a:ea typeface="Assistant"/>
                <a:cs typeface="Assistant"/>
                <a:sym typeface="Assistant"/>
              </a:rPr>
              <a:t>Everyone arriving to Sweden from abroad is recommended to stay at home during 7 days. If the recommendation is still valid in July we will have to stay in the venue area and be able to make trips to the city only on the last day of the project. </a:t>
            </a:r>
            <a:endParaRPr sz="1200">
              <a:latin typeface="Assistant"/>
              <a:ea typeface="Assistant"/>
              <a:cs typeface="Assistant"/>
              <a:sym typeface="Assistant"/>
            </a:endParaRPr>
          </a:p>
          <a:p>
            <a:pPr indent="-304800" lvl="0" marL="457200" rtl="0" algn="l">
              <a:spcBef>
                <a:spcPts val="0"/>
              </a:spcBef>
              <a:spcAft>
                <a:spcPts val="0"/>
              </a:spcAft>
              <a:buSzPts val="1200"/>
              <a:buFont typeface="Assistant"/>
              <a:buChar char="●"/>
            </a:pPr>
            <a:r>
              <a:rPr lang="en-GB" sz="1200">
                <a:latin typeface="Assistant"/>
                <a:ea typeface="Assistant"/>
                <a:cs typeface="Assistant"/>
                <a:sym typeface="Assistant"/>
              </a:rPr>
              <a:t>We will make sure that the windows are always open in the common closed spaces.</a:t>
            </a:r>
            <a:endParaRPr sz="1200">
              <a:latin typeface="Assistant"/>
              <a:ea typeface="Assistant"/>
              <a:cs typeface="Assistant"/>
              <a:sym typeface="Assistant"/>
            </a:endParaRPr>
          </a:p>
          <a:p>
            <a:pPr indent="-304800" lvl="0" marL="457200" rtl="0" algn="l">
              <a:spcBef>
                <a:spcPts val="0"/>
              </a:spcBef>
              <a:spcAft>
                <a:spcPts val="0"/>
              </a:spcAft>
              <a:buSzPts val="1200"/>
              <a:buFont typeface="Assistant"/>
              <a:buChar char="●"/>
            </a:pPr>
            <a:r>
              <a:rPr lang="en-GB" sz="1200">
                <a:solidFill>
                  <a:schemeClr val="dk1"/>
                </a:solidFill>
                <a:latin typeface="Assistant"/>
                <a:ea typeface="Assistant"/>
                <a:cs typeface="Assistant"/>
                <a:sym typeface="Assistant"/>
              </a:rPr>
              <a:t>Most of our planned activities will take place outside and we are planning activities that do not include close physical contact. </a:t>
            </a:r>
            <a:r>
              <a:rPr lang="en-GB" sz="1200" u="sng">
                <a:solidFill>
                  <a:schemeClr val="dk1"/>
                </a:solidFill>
                <a:latin typeface="Assistant"/>
                <a:ea typeface="Assistant"/>
                <a:cs typeface="Assistant"/>
                <a:sym typeface="Assistant"/>
              </a:rPr>
              <a:t>Be aware of bringing enough clothes to stay outside for a longer time :)</a:t>
            </a:r>
            <a:endParaRPr sz="1200" u="sng">
              <a:solidFill>
                <a:schemeClr val="dk1"/>
              </a:solidFill>
              <a:latin typeface="Assistant"/>
              <a:ea typeface="Assistant"/>
              <a:cs typeface="Assistant"/>
              <a:sym typeface="Assistant"/>
            </a:endParaRPr>
          </a:p>
          <a:p>
            <a:pPr indent="-304800" lvl="0" marL="457200" rtl="0" algn="l">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We will wear masks during activities, if held indoors or require close contact. </a:t>
            </a:r>
            <a:endParaRPr sz="1200">
              <a:solidFill>
                <a:schemeClr val="dk1"/>
              </a:solidFill>
              <a:latin typeface="Assistant"/>
              <a:ea typeface="Assistant"/>
              <a:cs typeface="Assistant"/>
              <a:sym typeface="Assistant"/>
            </a:endParaRPr>
          </a:p>
          <a:p>
            <a:pPr indent="-304800" lvl="0" marL="457200" rtl="0" algn="l">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We will divide the group in two while having lunch and most likely eat outside to keep enough distances.</a:t>
            </a:r>
            <a:endParaRPr sz="1200">
              <a:solidFill>
                <a:schemeClr val="dk1"/>
              </a:solidFill>
              <a:latin typeface="Assistant"/>
              <a:ea typeface="Assistant"/>
              <a:cs typeface="Assistant"/>
              <a:sym typeface="Assistant"/>
            </a:endParaRPr>
          </a:p>
          <a:p>
            <a:pPr indent="-304800" lvl="0" marL="457200" rtl="0" algn="l">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We will make sure of enough disinfectants in common rooms and all rooms will be cleaned everyday.</a:t>
            </a:r>
            <a:endParaRPr sz="1200">
              <a:solidFill>
                <a:schemeClr val="dk1"/>
              </a:solidFill>
              <a:latin typeface="Assistant"/>
              <a:ea typeface="Assistant"/>
              <a:cs typeface="Assistant"/>
              <a:sym typeface="Assistant"/>
            </a:endParaRPr>
          </a:p>
          <a:p>
            <a:pPr indent="-304800" lvl="0" marL="457200" rtl="0" algn="l">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We are planning an organised day in Stockholm on a weekday when there are less people outside in the city to minimize the risk of infection.</a:t>
            </a:r>
            <a:endParaRPr sz="1200">
              <a:solidFill>
                <a:schemeClr val="dk1"/>
              </a:solidFill>
              <a:latin typeface="Assistant"/>
              <a:ea typeface="Assistant"/>
              <a:cs typeface="Assistant"/>
              <a:sym typeface="Assistant"/>
            </a:endParaRPr>
          </a:p>
          <a:p>
            <a:pPr indent="-304800" lvl="0" marL="457200" rtl="0" algn="l">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Participants showing cold symptoms will be placed in a separate room and will be tested for covid-19.</a:t>
            </a:r>
            <a:endParaRPr sz="1200">
              <a:solidFill>
                <a:schemeClr val="dk1"/>
              </a:solidFill>
              <a:latin typeface="Assistant"/>
              <a:ea typeface="Assistant"/>
              <a:cs typeface="Assistant"/>
              <a:sym typeface="Assistant"/>
            </a:endParaRPr>
          </a:p>
          <a:p>
            <a:pPr indent="0" lvl="0" marL="0" rtl="0" algn="l">
              <a:spcBef>
                <a:spcPts val="0"/>
              </a:spcBef>
              <a:spcAft>
                <a:spcPts val="0"/>
              </a:spcAft>
              <a:buNone/>
            </a:pPr>
            <a:r>
              <a:t/>
            </a:r>
            <a:endParaRPr sz="1200">
              <a:solidFill>
                <a:schemeClr val="dk1"/>
              </a:solidFill>
              <a:latin typeface="Assistant"/>
              <a:ea typeface="Assistant"/>
              <a:cs typeface="Assistant"/>
              <a:sym typeface="Assistant"/>
            </a:endParaRPr>
          </a:p>
        </p:txBody>
      </p:sp>
      <p:sp>
        <p:nvSpPr>
          <p:cNvPr id="164" name="Google Shape;164;gc22eb07a8e_0_8"/>
          <p:cNvSpPr txBox="1"/>
          <p:nvPr/>
        </p:nvSpPr>
        <p:spPr>
          <a:xfrm>
            <a:off x="610500" y="8247100"/>
            <a:ext cx="63390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B5394"/>
                </a:solidFill>
                <a:latin typeface="Assistant"/>
                <a:ea typeface="Assistant"/>
                <a:cs typeface="Assistant"/>
                <a:sym typeface="Assistant"/>
              </a:rPr>
              <a:t>After the project:</a:t>
            </a:r>
            <a:endParaRPr b="1">
              <a:solidFill>
                <a:srgbClr val="0B5394"/>
              </a:solidFill>
              <a:latin typeface="Assistant"/>
              <a:ea typeface="Assistant"/>
              <a:cs typeface="Assistant"/>
              <a:sym typeface="Assistant"/>
            </a:endParaRPr>
          </a:p>
          <a:p>
            <a:pPr indent="0" lvl="0" marL="0" rtl="0" algn="l">
              <a:spcBef>
                <a:spcPts val="0"/>
              </a:spcBef>
              <a:spcAft>
                <a:spcPts val="0"/>
              </a:spcAft>
              <a:buNone/>
            </a:pPr>
            <a:r>
              <a:t/>
            </a:r>
            <a:endParaRPr b="1">
              <a:solidFill>
                <a:srgbClr val="0B5394"/>
              </a:solidFill>
              <a:latin typeface="Assistant"/>
              <a:ea typeface="Assistant"/>
              <a:cs typeface="Assistant"/>
              <a:sym typeface="Assistant"/>
            </a:endParaRPr>
          </a:p>
          <a:p>
            <a:pPr indent="-304800" lvl="0" marL="457200" rtl="0" algn="l">
              <a:spcBef>
                <a:spcPts val="0"/>
              </a:spcBef>
              <a:spcAft>
                <a:spcPts val="0"/>
              </a:spcAft>
              <a:buClr>
                <a:schemeClr val="dk1"/>
              </a:buClr>
              <a:buSzPts val="1200"/>
              <a:buFont typeface="Assistant"/>
              <a:buChar char="●"/>
            </a:pPr>
            <a:r>
              <a:rPr lang="en-GB" sz="1200">
                <a:latin typeface="Assistant"/>
                <a:ea typeface="Assistant"/>
                <a:cs typeface="Assistant"/>
                <a:sym typeface="Assistant"/>
              </a:rPr>
              <a:t>On your way home</a:t>
            </a:r>
            <a:r>
              <a:rPr lang="en-GB" sz="1200">
                <a:solidFill>
                  <a:schemeClr val="dk1"/>
                </a:solidFill>
                <a:latin typeface="Assistant"/>
                <a:ea typeface="Assistant"/>
                <a:cs typeface="Assistant"/>
                <a:sym typeface="Assistant"/>
              </a:rPr>
              <a:t>, again avoid close contact to people and wear masks in common transports, to minimize your risk of getting infected on your way home.</a:t>
            </a:r>
            <a:endParaRPr sz="1200">
              <a:latin typeface="Assistant"/>
              <a:ea typeface="Assistant"/>
              <a:cs typeface="Assistant"/>
              <a:sym typeface="Assistant"/>
            </a:endParaRPr>
          </a:p>
          <a:p>
            <a:pPr indent="-304800" lvl="0" marL="457200" rtl="0" algn="l">
              <a:spcBef>
                <a:spcPts val="0"/>
              </a:spcBef>
              <a:spcAft>
                <a:spcPts val="0"/>
              </a:spcAft>
              <a:buSzPts val="1200"/>
              <a:buFont typeface="Assistant"/>
              <a:buChar char="●"/>
            </a:pPr>
            <a:r>
              <a:rPr lang="en-GB" sz="1200">
                <a:latin typeface="Assistant"/>
                <a:ea typeface="Assistant"/>
                <a:cs typeface="Assistant"/>
                <a:sym typeface="Assistant"/>
              </a:rPr>
              <a:t>If you feel sick and have gotten any symptoms of Covid-19 after the project, please inform us immediately, so we can inform other participants.</a:t>
            </a:r>
            <a:endParaRPr sz="1200">
              <a:latin typeface="Assistant"/>
              <a:ea typeface="Assistant"/>
              <a:cs typeface="Assistant"/>
              <a:sym typeface="Assistant"/>
            </a:endParaRPr>
          </a:p>
          <a:p>
            <a:pPr indent="0" lvl="0" marL="0" rtl="0" algn="l">
              <a:spcBef>
                <a:spcPts val="0"/>
              </a:spcBef>
              <a:spcAft>
                <a:spcPts val="0"/>
              </a:spcAft>
              <a:buNone/>
            </a:pPr>
            <a:r>
              <a:t/>
            </a:r>
            <a:endParaRPr sz="1200">
              <a:latin typeface="Assistant"/>
              <a:ea typeface="Assistant"/>
              <a:cs typeface="Assistant"/>
              <a:sym typeface="Assistan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grpSp>
        <p:nvGrpSpPr>
          <p:cNvPr id="169" name="Google Shape;169;gc23c214b99_0_5"/>
          <p:cNvGrpSpPr/>
          <p:nvPr/>
        </p:nvGrpSpPr>
        <p:grpSpPr>
          <a:xfrm>
            <a:off x="0" y="670950"/>
            <a:ext cx="5226504" cy="885000"/>
            <a:chOff x="0" y="899550"/>
            <a:chExt cx="3688950" cy="885000"/>
          </a:xfrm>
        </p:grpSpPr>
        <p:sp>
          <p:nvSpPr>
            <p:cNvPr id="170" name="Google Shape;170;gc23c214b99_0_5"/>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c23c214b99_0_5"/>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2" name="Google Shape;172;gc23c214b99_0_5"/>
          <p:cNvSpPr txBox="1"/>
          <p:nvPr/>
        </p:nvSpPr>
        <p:spPr>
          <a:xfrm>
            <a:off x="736950" y="792150"/>
            <a:ext cx="46389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lang="en-GB" sz="4000">
                <a:solidFill>
                  <a:srgbClr val="FFFFFF"/>
                </a:solidFill>
                <a:latin typeface="Amatic SC"/>
                <a:ea typeface="Amatic SC"/>
                <a:cs typeface="Amatic SC"/>
                <a:sym typeface="Amatic SC"/>
              </a:rPr>
              <a:t>AFTER YOU HAVE BEEN SELECTED</a:t>
            </a:r>
            <a:endParaRPr b="1" i="0" sz="4000" u="none" cap="none" strike="noStrike">
              <a:solidFill>
                <a:srgbClr val="FFFFFF"/>
              </a:solidFill>
              <a:latin typeface="Amatic SC"/>
              <a:ea typeface="Amatic SC"/>
              <a:cs typeface="Amatic SC"/>
              <a:sym typeface="Amatic SC"/>
            </a:endParaRPr>
          </a:p>
        </p:txBody>
      </p:sp>
      <p:pic>
        <p:nvPicPr>
          <p:cNvPr id="173" name="Google Shape;173;gc23c214b99_0_5"/>
          <p:cNvPicPr preferRelativeResize="0"/>
          <p:nvPr/>
        </p:nvPicPr>
        <p:blipFill rotWithShape="1">
          <a:blip r:embed="rId3">
            <a:alphaModFix/>
          </a:blip>
          <a:srcRect b="0" l="0" r="0" t="0"/>
          <a:stretch/>
        </p:blipFill>
        <p:spPr>
          <a:xfrm>
            <a:off x="628349" y="2038350"/>
            <a:ext cx="6570001" cy="7571176"/>
          </a:xfrm>
          <a:prstGeom prst="rect">
            <a:avLst/>
          </a:prstGeom>
          <a:noFill/>
          <a:ln>
            <a:noFill/>
          </a:ln>
        </p:spPr>
      </p:pic>
      <p:sp>
        <p:nvSpPr>
          <p:cNvPr id="174" name="Google Shape;174;gc23c214b99_0_5"/>
          <p:cNvSpPr txBox="1"/>
          <p:nvPr/>
        </p:nvSpPr>
        <p:spPr>
          <a:xfrm>
            <a:off x="870300" y="1956000"/>
            <a:ext cx="6086100" cy="59913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400"/>
              <a:buFont typeface="Arial"/>
              <a:buNone/>
            </a:pPr>
            <a:r>
              <a:rPr lang="en-GB">
                <a:latin typeface="Assistant"/>
                <a:ea typeface="Assistant"/>
                <a:cs typeface="Assistant"/>
                <a:sym typeface="Assistant"/>
              </a:rPr>
              <a:t>After you have received a confirmation from your sending organisation that you have been selected to be a participant in the project, you will need to do the following steps:</a:t>
            </a:r>
            <a:endParaRPr>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rPr lang="en-GB">
                <a:latin typeface="Assistant"/>
                <a:ea typeface="Assistant"/>
                <a:cs typeface="Assistant"/>
                <a:sym typeface="Assistant"/>
              </a:rPr>
              <a:t>         </a:t>
            </a:r>
            <a:endParaRPr>
              <a:latin typeface="Assistant"/>
              <a:ea typeface="Assistant"/>
              <a:cs typeface="Assistant"/>
              <a:sym typeface="Assistant"/>
            </a:endParaRPr>
          </a:p>
          <a:p>
            <a:pPr indent="-317500" lvl="0" marL="457200" marR="0" rtl="0" algn="just">
              <a:lnSpc>
                <a:spcPct val="115000"/>
              </a:lnSpc>
              <a:spcBef>
                <a:spcPts val="0"/>
              </a:spcBef>
              <a:spcAft>
                <a:spcPts val="0"/>
              </a:spcAft>
              <a:buSzPts val="1400"/>
              <a:buFont typeface="Assistant"/>
              <a:buAutoNum type="arabicPeriod"/>
            </a:pPr>
            <a:r>
              <a:rPr lang="en-GB">
                <a:latin typeface="Assistant"/>
                <a:ea typeface="Assistant"/>
                <a:cs typeface="Assistant"/>
                <a:sym typeface="Assistant"/>
              </a:rPr>
              <a:t>Contact other participants and find a good travel option to Stockholm, which is the cheapest and the most convenient. </a:t>
            </a:r>
            <a:r>
              <a:rPr b="1" lang="en-GB">
                <a:latin typeface="Assistant"/>
                <a:ea typeface="Assistant"/>
                <a:cs typeface="Assistant"/>
                <a:sym typeface="Assistant"/>
              </a:rPr>
              <a:t>Please, consider only fully-refundable tickets for your travel.</a:t>
            </a:r>
            <a:endParaRPr b="1">
              <a:latin typeface="Assistant"/>
              <a:ea typeface="Assistant"/>
              <a:cs typeface="Assistant"/>
              <a:sym typeface="Assistant"/>
            </a:endParaRPr>
          </a:p>
          <a:p>
            <a:pPr indent="0" lvl="0" marL="457200" marR="0" rtl="0" algn="just">
              <a:lnSpc>
                <a:spcPct val="115000"/>
              </a:lnSpc>
              <a:spcBef>
                <a:spcPts val="0"/>
              </a:spcBef>
              <a:spcAft>
                <a:spcPts val="0"/>
              </a:spcAft>
              <a:buNone/>
            </a:pPr>
            <a:r>
              <a:t/>
            </a:r>
            <a:endParaRPr b="1">
              <a:latin typeface="Assistant"/>
              <a:ea typeface="Assistant"/>
              <a:cs typeface="Assistant"/>
              <a:sym typeface="Assistant"/>
            </a:endParaRPr>
          </a:p>
          <a:p>
            <a:pPr indent="-317500" lvl="0" marL="457200" marR="0" rtl="0" algn="just">
              <a:lnSpc>
                <a:spcPct val="115000"/>
              </a:lnSpc>
              <a:spcBef>
                <a:spcPts val="0"/>
              </a:spcBef>
              <a:spcAft>
                <a:spcPts val="0"/>
              </a:spcAft>
              <a:buSzPts val="1400"/>
              <a:buFont typeface="Assistant"/>
              <a:buAutoNum type="arabicPeriod"/>
            </a:pPr>
            <a:r>
              <a:rPr lang="en-GB">
                <a:latin typeface="Assistant"/>
                <a:ea typeface="Assistant"/>
                <a:cs typeface="Assistant"/>
                <a:sym typeface="Assistant"/>
              </a:rPr>
              <a:t>Send your tickets choice to Andreea at </a:t>
            </a:r>
            <a:r>
              <a:rPr b="1" lang="en-GB" u="sng">
                <a:solidFill>
                  <a:srgbClr val="3D85C6"/>
                </a:solidFill>
                <a:latin typeface="Assistant"/>
                <a:ea typeface="Assistant"/>
                <a:cs typeface="Assistant"/>
                <a:sym typeface="Assistant"/>
                <a:hlinkClick r:id="rId4">
                  <a:extLst>
                    <a:ext uri="{A12FA001-AC4F-418D-AE19-62706E023703}">
                      <ahyp:hlinkClr val="tx"/>
                    </a:ext>
                  </a:extLst>
                </a:hlinkClick>
              </a:rPr>
              <a:t>andreea.f@framtidstaget.se</a:t>
            </a:r>
            <a:r>
              <a:rPr lang="en-GB">
                <a:latin typeface="Assistant"/>
                <a:ea typeface="Assistant"/>
                <a:cs typeface="Assistant"/>
                <a:sym typeface="Assistant"/>
              </a:rPr>
              <a:t> and Yulia at </a:t>
            </a:r>
            <a:r>
              <a:rPr b="1" lang="en-GB" u="sng">
                <a:solidFill>
                  <a:srgbClr val="3D85C6"/>
                </a:solidFill>
                <a:latin typeface="Assistant"/>
                <a:ea typeface="Assistant"/>
                <a:cs typeface="Assistant"/>
                <a:sym typeface="Assistant"/>
                <a:hlinkClick r:id="rId5">
                  <a:extLst>
                    <a:ext uri="{A12FA001-AC4F-418D-AE19-62706E023703}">
                      <ahyp:hlinkClr val="tx"/>
                    </a:ext>
                  </a:extLst>
                </a:hlinkClick>
              </a:rPr>
              <a:t>yulia.kh@framtidstaget.se</a:t>
            </a:r>
            <a:r>
              <a:rPr lang="en-GB">
                <a:latin typeface="Assistant"/>
                <a:ea typeface="Assistant"/>
                <a:cs typeface="Assistant"/>
                <a:sym typeface="Assistant"/>
              </a:rPr>
              <a:t> for confirmation.  Please, do not purchase tickets before you get our confirmation!</a:t>
            </a:r>
            <a:endParaRPr>
              <a:latin typeface="Assistant"/>
              <a:ea typeface="Assistant"/>
              <a:cs typeface="Assistant"/>
              <a:sym typeface="Assistant"/>
            </a:endParaRPr>
          </a:p>
          <a:p>
            <a:pPr indent="0" lvl="0" marL="457200" marR="0" rtl="0" algn="just">
              <a:lnSpc>
                <a:spcPct val="115000"/>
              </a:lnSpc>
              <a:spcBef>
                <a:spcPts val="0"/>
              </a:spcBef>
              <a:spcAft>
                <a:spcPts val="0"/>
              </a:spcAft>
              <a:buNone/>
            </a:pPr>
            <a:r>
              <a:t/>
            </a:r>
            <a:endParaRPr>
              <a:latin typeface="Assistant"/>
              <a:ea typeface="Assistant"/>
              <a:cs typeface="Assistant"/>
              <a:sym typeface="Assistant"/>
            </a:endParaRPr>
          </a:p>
          <a:p>
            <a:pPr indent="-317500" lvl="0" marL="457200" marR="0" rtl="0" algn="just">
              <a:lnSpc>
                <a:spcPct val="115000"/>
              </a:lnSpc>
              <a:spcBef>
                <a:spcPts val="0"/>
              </a:spcBef>
              <a:spcAft>
                <a:spcPts val="0"/>
              </a:spcAft>
              <a:buSzPts val="1400"/>
              <a:buFont typeface="Assistant"/>
              <a:buAutoNum type="arabicPeriod"/>
            </a:pPr>
            <a:r>
              <a:rPr lang="en-GB">
                <a:solidFill>
                  <a:schemeClr val="dk1"/>
                </a:solidFill>
                <a:latin typeface="Assistant"/>
                <a:ea typeface="Assistant"/>
                <a:cs typeface="Assistant"/>
                <a:sym typeface="Assistant"/>
              </a:rPr>
              <a:t>Fill in </a:t>
            </a:r>
            <a:r>
              <a:rPr b="1" lang="en-GB" u="sng">
                <a:solidFill>
                  <a:srgbClr val="3D85C6"/>
                </a:solidFill>
                <a:latin typeface="Assistant"/>
                <a:ea typeface="Assistant"/>
                <a:cs typeface="Assistant"/>
                <a:sym typeface="Assistant"/>
                <a:hlinkClick r:id="rId6">
                  <a:extLst>
                    <a:ext uri="{A12FA001-AC4F-418D-AE19-62706E023703}">
                      <ahyp:hlinkClr val="tx"/>
                    </a:ext>
                  </a:extLst>
                </a:hlinkClick>
              </a:rPr>
              <a:t>the participation form</a:t>
            </a:r>
            <a:r>
              <a:rPr b="1" lang="en-GB">
                <a:solidFill>
                  <a:schemeClr val="dk1"/>
                </a:solidFill>
                <a:latin typeface="Assistant"/>
                <a:ea typeface="Assistant"/>
                <a:cs typeface="Assistant"/>
                <a:sym typeface="Assistant"/>
              </a:rPr>
              <a:t>.</a:t>
            </a:r>
            <a:endParaRPr b="1">
              <a:solidFill>
                <a:schemeClr val="dk1"/>
              </a:solidFill>
              <a:latin typeface="Assistant"/>
              <a:ea typeface="Assistant"/>
              <a:cs typeface="Assistant"/>
              <a:sym typeface="Assistant"/>
            </a:endParaRPr>
          </a:p>
          <a:p>
            <a:pPr indent="0" lvl="0" marL="457200" marR="0" rtl="0" algn="just">
              <a:lnSpc>
                <a:spcPct val="115000"/>
              </a:lnSpc>
              <a:spcBef>
                <a:spcPts val="0"/>
              </a:spcBef>
              <a:spcAft>
                <a:spcPts val="0"/>
              </a:spcAft>
              <a:buNone/>
            </a:pPr>
            <a:r>
              <a:t/>
            </a:r>
            <a:endParaRPr>
              <a:solidFill>
                <a:schemeClr val="dk1"/>
              </a:solidFill>
              <a:latin typeface="Assistant"/>
              <a:ea typeface="Assistant"/>
              <a:cs typeface="Assistant"/>
              <a:sym typeface="Assistant"/>
            </a:endParaRPr>
          </a:p>
          <a:p>
            <a:pPr indent="-317500" lvl="0" marL="457200" marR="0" rtl="0" algn="just">
              <a:lnSpc>
                <a:spcPct val="115000"/>
              </a:lnSpc>
              <a:spcBef>
                <a:spcPts val="0"/>
              </a:spcBef>
              <a:spcAft>
                <a:spcPts val="0"/>
              </a:spcAft>
              <a:buSzPts val="1400"/>
              <a:buFont typeface="Assistant"/>
              <a:buAutoNum type="arabicPeriod"/>
            </a:pPr>
            <a:r>
              <a:rPr lang="en-GB">
                <a:solidFill>
                  <a:schemeClr val="dk1"/>
                </a:solidFill>
                <a:latin typeface="Assistant"/>
                <a:ea typeface="Assistant"/>
                <a:cs typeface="Assistant"/>
                <a:sym typeface="Assistant"/>
              </a:rPr>
              <a:t>Join</a:t>
            </a:r>
            <a:r>
              <a:rPr b="1" lang="en-GB" u="sng">
                <a:solidFill>
                  <a:srgbClr val="3D85C6"/>
                </a:solidFill>
                <a:latin typeface="Assistant"/>
                <a:ea typeface="Assistant"/>
                <a:cs typeface="Assistant"/>
                <a:sym typeface="Assistant"/>
                <a:hlinkClick r:id="rId7">
                  <a:extLst>
                    <a:ext uri="{A12FA001-AC4F-418D-AE19-62706E023703}">
                      <ahyp:hlinkClr val="tx"/>
                    </a:ext>
                  </a:extLst>
                </a:hlinkClick>
              </a:rPr>
              <a:t> the Facebook group.</a:t>
            </a:r>
            <a:endParaRPr b="1">
              <a:solidFill>
                <a:srgbClr val="3D85C6"/>
              </a:solidFill>
              <a:latin typeface="Assistant"/>
              <a:ea typeface="Assistant"/>
              <a:cs typeface="Assistant"/>
              <a:sym typeface="Assistant"/>
            </a:endParaRPr>
          </a:p>
          <a:p>
            <a:pPr indent="0" lvl="0" marL="457200" marR="0" rtl="0" algn="just">
              <a:lnSpc>
                <a:spcPct val="115000"/>
              </a:lnSpc>
              <a:spcBef>
                <a:spcPts val="0"/>
              </a:spcBef>
              <a:spcAft>
                <a:spcPts val="0"/>
              </a:spcAft>
              <a:buNone/>
            </a:pPr>
            <a:r>
              <a:t/>
            </a:r>
            <a:endParaRPr>
              <a:solidFill>
                <a:schemeClr val="dk1"/>
              </a:solidFill>
              <a:latin typeface="Assistant"/>
              <a:ea typeface="Assistant"/>
              <a:cs typeface="Assistant"/>
              <a:sym typeface="Assistant"/>
            </a:endParaRPr>
          </a:p>
          <a:p>
            <a:pPr indent="0" lvl="0" marL="0" marR="0" rtl="0" algn="just">
              <a:lnSpc>
                <a:spcPct val="115000"/>
              </a:lnSpc>
              <a:spcBef>
                <a:spcPts val="0"/>
              </a:spcBef>
              <a:spcAft>
                <a:spcPts val="0"/>
              </a:spcAft>
              <a:buNone/>
            </a:pPr>
            <a:r>
              <a:rPr b="1" lang="en-GB">
                <a:solidFill>
                  <a:srgbClr val="0B5394"/>
                </a:solidFill>
                <a:latin typeface="Assistant"/>
                <a:ea typeface="Assistant"/>
                <a:cs typeface="Assistant"/>
                <a:sym typeface="Assistant"/>
              </a:rPr>
              <a:t>Please, do all the above steps before </a:t>
            </a:r>
            <a:r>
              <a:rPr b="1" lang="en-GB" u="sng">
                <a:solidFill>
                  <a:srgbClr val="0B5394"/>
                </a:solidFill>
                <a:latin typeface="Assistant"/>
                <a:ea typeface="Assistant"/>
                <a:cs typeface="Assistant"/>
                <a:sym typeface="Assistant"/>
              </a:rPr>
              <a:t>the 11th of May.</a:t>
            </a:r>
            <a:endParaRPr b="1" u="sng">
              <a:solidFill>
                <a:srgbClr val="0B5394"/>
              </a:solidFill>
              <a:latin typeface="Assistant"/>
              <a:ea typeface="Assistant"/>
              <a:cs typeface="Assistant"/>
              <a:sym typeface="Assistant"/>
            </a:endParaRPr>
          </a:p>
          <a:p>
            <a:pPr indent="0" lvl="0" marL="457200" marR="0" rtl="0" algn="just">
              <a:lnSpc>
                <a:spcPct val="115000"/>
              </a:lnSpc>
              <a:spcBef>
                <a:spcPts val="0"/>
              </a:spcBef>
              <a:spcAft>
                <a:spcPts val="0"/>
              </a:spcAft>
              <a:buNone/>
            </a:pPr>
            <a:r>
              <a:t/>
            </a:r>
            <a:endParaRPr>
              <a:solidFill>
                <a:srgbClr val="0B5394"/>
              </a:solidFill>
              <a:latin typeface="Assistant"/>
              <a:ea typeface="Assistant"/>
              <a:cs typeface="Assistant"/>
              <a:sym typeface="Assistant"/>
            </a:endParaRPr>
          </a:p>
          <a:p>
            <a:pPr indent="-317500" lvl="0" marL="457200" marR="0" rtl="0" algn="just">
              <a:lnSpc>
                <a:spcPct val="115000"/>
              </a:lnSpc>
              <a:spcBef>
                <a:spcPts val="0"/>
              </a:spcBef>
              <a:spcAft>
                <a:spcPts val="0"/>
              </a:spcAft>
              <a:buSzPts val="1400"/>
              <a:buFont typeface="Assistant"/>
              <a:buAutoNum type="arabicPeriod"/>
            </a:pPr>
            <a:r>
              <a:rPr lang="en-GB">
                <a:solidFill>
                  <a:schemeClr val="dk1"/>
                </a:solidFill>
                <a:latin typeface="Assistant"/>
                <a:ea typeface="Assistant"/>
                <a:cs typeface="Assistant"/>
                <a:sym typeface="Assistant"/>
              </a:rPr>
              <a:t>Meet your team members and organisers online to prepare for  the project, pack your bag, take a PCR-test and arrive to Stockholm!</a:t>
            </a:r>
            <a:endParaRPr>
              <a:solidFill>
                <a:schemeClr val="dk1"/>
              </a:solidFill>
              <a:latin typeface="Assistant"/>
              <a:ea typeface="Assistant"/>
              <a:cs typeface="Assistant"/>
              <a:sym typeface="Assistant"/>
            </a:endParaRPr>
          </a:p>
          <a:p>
            <a:pPr indent="0" lvl="0" marL="0" rtl="0" algn="just">
              <a:lnSpc>
                <a:spcPct val="115000"/>
              </a:lnSpc>
              <a:spcBef>
                <a:spcPts val="0"/>
              </a:spcBef>
              <a:spcAft>
                <a:spcPts val="0"/>
              </a:spcAft>
              <a:buNone/>
            </a:pPr>
            <a:r>
              <a:t/>
            </a:r>
            <a:endParaRPr>
              <a:solidFill>
                <a:schemeClr val="dk1"/>
              </a:solidFill>
              <a:latin typeface="Assistant"/>
              <a:ea typeface="Assistant"/>
              <a:cs typeface="Assistant"/>
              <a:sym typeface="Assistant"/>
            </a:endParaRPr>
          </a:p>
        </p:txBody>
      </p:sp>
      <p:pic>
        <p:nvPicPr>
          <p:cNvPr id="175" name="Google Shape;175;gc23c214b99_0_5"/>
          <p:cNvPicPr preferRelativeResize="0"/>
          <p:nvPr/>
        </p:nvPicPr>
        <p:blipFill>
          <a:blip r:embed="rId8">
            <a:alphaModFix/>
          </a:blip>
          <a:stretch>
            <a:fillRect/>
          </a:stretch>
        </p:blipFill>
        <p:spPr>
          <a:xfrm>
            <a:off x="0" y="582040"/>
            <a:ext cx="870299" cy="803584"/>
          </a:xfrm>
          <a:prstGeom prst="rect">
            <a:avLst/>
          </a:prstGeom>
          <a:noFill/>
          <a:ln>
            <a:noFill/>
          </a:ln>
        </p:spPr>
      </p:pic>
      <p:pic>
        <p:nvPicPr>
          <p:cNvPr id="176" name="Google Shape;176;gc23c214b99_0_5"/>
          <p:cNvPicPr preferRelativeResize="0"/>
          <p:nvPr/>
        </p:nvPicPr>
        <p:blipFill>
          <a:blip r:embed="rId9">
            <a:alphaModFix/>
          </a:blip>
          <a:stretch>
            <a:fillRect/>
          </a:stretch>
        </p:blipFill>
        <p:spPr>
          <a:xfrm>
            <a:off x="5226500" y="335114"/>
            <a:ext cx="2139099" cy="2081612"/>
          </a:xfrm>
          <a:prstGeom prst="rect">
            <a:avLst/>
          </a:prstGeom>
          <a:noFill/>
          <a:ln>
            <a:noFill/>
          </a:ln>
        </p:spPr>
      </p:pic>
      <p:pic>
        <p:nvPicPr>
          <p:cNvPr id="177" name="Google Shape;177;gc23c214b99_0_5"/>
          <p:cNvPicPr preferRelativeResize="0"/>
          <p:nvPr/>
        </p:nvPicPr>
        <p:blipFill>
          <a:blip r:embed="rId10">
            <a:alphaModFix/>
          </a:blip>
          <a:stretch>
            <a:fillRect/>
          </a:stretch>
        </p:blipFill>
        <p:spPr>
          <a:xfrm>
            <a:off x="736950" y="7424475"/>
            <a:ext cx="1987200" cy="231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pSp>
        <p:nvGrpSpPr>
          <p:cNvPr id="182" name="Google Shape;182;p5"/>
          <p:cNvGrpSpPr/>
          <p:nvPr/>
        </p:nvGrpSpPr>
        <p:grpSpPr>
          <a:xfrm>
            <a:off x="0" y="670950"/>
            <a:ext cx="5226504" cy="885000"/>
            <a:chOff x="0" y="899550"/>
            <a:chExt cx="3688950" cy="885000"/>
          </a:xfrm>
        </p:grpSpPr>
        <p:sp>
          <p:nvSpPr>
            <p:cNvPr id="183" name="Google Shape;183;p5"/>
            <p:cNvSpPr/>
            <p:nvPr/>
          </p:nvSpPr>
          <p:spPr>
            <a:xfrm>
              <a:off x="668250" y="899550"/>
              <a:ext cx="3020700" cy="885000"/>
            </a:xfrm>
            <a:prstGeom prst="roundRect">
              <a:avLst>
                <a:gd fmla="val 50000" name="adj"/>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
            <p:cNvSpPr/>
            <p:nvPr/>
          </p:nvSpPr>
          <p:spPr>
            <a:xfrm>
              <a:off x="0" y="899550"/>
              <a:ext cx="1696200" cy="885000"/>
            </a:xfrm>
            <a:prstGeom prst="rect">
              <a:avLst/>
            </a:prstGeom>
            <a:solidFill>
              <a:srgbClr val="B6DA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5" name="Google Shape;185;p5"/>
          <p:cNvSpPr txBox="1"/>
          <p:nvPr/>
        </p:nvSpPr>
        <p:spPr>
          <a:xfrm>
            <a:off x="1258800" y="792150"/>
            <a:ext cx="3496200" cy="64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FFFFFF"/>
                </a:solidFill>
                <a:latin typeface="Amatic SC"/>
                <a:ea typeface="Amatic SC"/>
                <a:cs typeface="Amatic SC"/>
                <a:sym typeface="Amatic SC"/>
              </a:rPr>
              <a:t>ARRIVAL TO STOCKHOLM</a:t>
            </a:r>
            <a:endParaRPr b="1" i="0" sz="4000" u="none" cap="none" strike="noStrike">
              <a:solidFill>
                <a:srgbClr val="FFFFFF"/>
              </a:solidFill>
              <a:latin typeface="Amatic SC"/>
              <a:ea typeface="Amatic SC"/>
              <a:cs typeface="Amatic SC"/>
              <a:sym typeface="Amatic SC"/>
            </a:endParaRPr>
          </a:p>
        </p:txBody>
      </p:sp>
      <p:pic>
        <p:nvPicPr>
          <p:cNvPr id="186" name="Google Shape;186;p5"/>
          <p:cNvPicPr preferRelativeResize="0"/>
          <p:nvPr/>
        </p:nvPicPr>
        <p:blipFill rotWithShape="1">
          <a:blip r:embed="rId3">
            <a:alphaModFix/>
          </a:blip>
          <a:srcRect b="0" l="0" r="0" t="0"/>
          <a:stretch/>
        </p:blipFill>
        <p:spPr>
          <a:xfrm>
            <a:off x="494999" y="1809750"/>
            <a:ext cx="6570001" cy="7571176"/>
          </a:xfrm>
          <a:prstGeom prst="rect">
            <a:avLst/>
          </a:prstGeom>
          <a:noFill/>
          <a:ln>
            <a:noFill/>
          </a:ln>
        </p:spPr>
      </p:pic>
      <p:sp>
        <p:nvSpPr>
          <p:cNvPr id="187" name="Google Shape;187;p5"/>
          <p:cNvSpPr txBox="1"/>
          <p:nvPr/>
        </p:nvSpPr>
        <p:spPr>
          <a:xfrm>
            <a:off x="736949" y="1889450"/>
            <a:ext cx="6086100" cy="22617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400"/>
              <a:buFont typeface="Arial"/>
              <a:buNone/>
            </a:pPr>
            <a:r>
              <a:rPr b="0" i="0" lang="en-GB" sz="1400" u="none" cap="none" strike="noStrike">
                <a:solidFill>
                  <a:srgbClr val="000000"/>
                </a:solidFill>
                <a:latin typeface="Assistant"/>
                <a:ea typeface="Assistant"/>
                <a:cs typeface="Assistant"/>
                <a:sym typeface="Assistant"/>
              </a:rPr>
              <a:t>First, just outside of the airport you will take the Airport Shuttle bus (45 mins from Arlanda and 80 from Skavsta) to Stockholm’s central station (aka T-Centralen). The name of the company is Flygbussarna and you can check the schedules on their website</a:t>
            </a:r>
            <a:r>
              <a:rPr b="0" i="0" lang="en-GB" sz="1400" u="sng" cap="none" strike="noStrike">
                <a:solidFill>
                  <a:schemeClr val="hlink"/>
                </a:solidFill>
                <a:latin typeface="Assistant"/>
                <a:ea typeface="Assistant"/>
                <a:cs typeface="Assistant"/>
                <a:sym typeface="Assistant"/>
                <a:hlinkClick r:id="rId4"/>
              </a:rPr>
              <a:t> https://www.flygbussarna.se/en</a:t>
            </a:r>
            <a:r>
              <a:rPr b="0" i="0" lang="en-GB" sz="1400" u="none" cap="none" strike="noStrike">
                <a:solidFill>
                  <a:srgbClr val="000000"/>
                </a:solidFill>
                <a:latin typeface="Assistant"/>
                <a:ea typeface="Assistant"/>
                <a:cs typeface="Assistant"/>
                <a:sym typeface="Assistant"/>
              </a:rPr>
              <a:t>.</a:t>
            </a:r>
            <a:endParaRPr b="0" i="0" sz="1400" u="none" cap="none" strike="noStrike">
              <a:solidFill>
                <a:srgbClr val="000000"/>
              </a:solidFill>
              <a:latin typeface="Assistant"/>
              <a:ea typeface="Assistant"/>
              <a:cs typeface="Assistant"/>
              <a:sym typeface="Assistant"/>
            </a:endParaRPr>
          </a:p>
          <a:p>
            <a:pPr indent="0" lvl="0" marL="0" marR="0" rtl="0" algn="just">
              <a:lnSpc>
                <a:spcPct val="115000"/>
              </a:lnSpc>
              <a:spcBef>
                <a:spcPts val="0"/>
              </a:spcBef>
              <a:spcAft>
                <a:spcPts val="0"/>
              </a:spcAft>
              <a:buClr>
                <a:srgbClr val="000000"/>
              </a:buClr>
              <a:buSzPts val="1400"/>
              <a:buFont typeface="Arial"/>
              <a:buNone/>
            </a:pPr>
            <a:r>
              <a:rPr b="0" i="0" lang="en-GB" sz="1400" u="none" cap="none" strike="noStrike">
                <a:solidFill>
                  <a:srgbClr val="000000"/>
                </a:solidFill>
                <a:latin typeface="Assistant"/>
                <a:ea typeface="Assistant"/>
                <a:cs typeface="Assistant"/>
                <a:sym typeface="Assistant"/>
              </a:rPr>
              <a:t>As for the tickets, we will send them to you on email and you can either print them, or just scan them from your phone once at the bus. Upon your arrival to Stockholm, you will land at either Arlanda or Skavsta Airport. From there, your journey includes 2 buses and one short metro ride.</a:t>
            </a:r>
            <a:endParaRPr b="0" i="0" sz="1400" u="none" cap="none" strike="noStrike">
              <a:solidFill>
                <a:srgbClr val="000000"/>
              </a:solidFill>
              <a:latin typeface="Assistant"/>
              <a:ea typeface="Assistant"/>
              <a:cs typeface="Assistant"/>
              <a:sym typeface="Assistant"/>
            </a:endParaRPr>
          </a:p>
        </p:txBody>
      </p:sp>
      <p:sp>
        <p:nvSpPr>
          <p:cNvPr id="188" name="Google Shape;188;p5"/>
          <p:cNvSpPr/>
          <p:nvPr/>
        </p:nvSpPr>
        <p:spPr>
          <a:xfrm>
            <a:off x="590849" y="4148100"/>
            <a:ext cx="6378300" cy="2091000"/>
          </a:xfrm>
          <a:prstGeom prst="rect">
            <a:avLst/>
          </a:prstGeom>
          <a:solidFill>
            <a:srgbClr val="C0E5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5"/>
          <p:cNvSpPr txBox="1"/>
          <p:nvPr/>
        </p:nvSpPr>
        <p:spPr>
          <a:xfrm>
            <a:off x="565450" y="4281275"/>
            <a:ext cx="2444400" cy="16557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400"/>
              <a:buFont typeface="Arial"/>
              <a:buNone/>
            </a:pPr>
            <a:r>
              <a:rPr b="0" i="0" lang="en-GB" sz="1400" u="none" cap="none" strike="noStrike">
                <a:solidFill>
                  <a:srgbClr val="000000"/>
                </a:solidFill>
                <a:latin typeface="Assistant"/>
                <a:ea typeface="Assistant"/>
                <a:cs typeface="Assistant"/>
                <a:sym typeface="Assistant"/>
              </a:rPr>
              <a:t>Once at the bus station, you will find a representative from our organisation holding a sign with the project logo! He or She will help you to board the bus to Hellasgården where the rest of us will be waiting.</a:t>
            </a:r>
            <a:endParaRPr b="0" i="0" sz="1400" u="none" cap="none" strike="noStrike">
              <a:solidFill>
                <a:srgbClr val="000000"/>
              </a:solidFill>
              <a:latin typeface="Assistant"/>
              <a:ea typeface="Assistant"/>
              <a:cs typeface="Assistant"/>
              <a:sym typeface="Assistant"/>
            </a:endParaRPr>
          </a:p>
        </p:txBody>
      </p:sp>
      <p:pic>
        <p:nvPicPr>
          <p:cNvPr id="190" name="Google Shape;190;p5"/>
          <p:cNvPicPr preferRelativeResize="0"/>
          <p:nvPr/>
        </p:nvPicPr>
        <p:blipFill rotWithShape="1">
          <a:blip r:embed="rId5">
            <a:alphaModFix/>
          </a:blip>
          <a:srcRect b="0" l="0" r="0" t="0"/>
          <a:stretch/>
        </p:blipFill>
        <p:spPr>
          <a:xfrm>
            <a:off x="3086050" y="4507971"/>
            <a:ext cx="3813600" cy="1371258"/>
          </a:xfrm>
          <a:prstGeom prst="rect">
            <a:avLst/>
          </a:prstGeom>
          <a:noFill/>
          <a:ln>
            <a:noFill/>
          </a:ln>
        </p:spPr>
      </p:pic>
      <p:sp>
        <p:nvSpPr>
          <p:cNvPr id="191" name="Google Shape;191;p5"/>
          <p:cNvSpPr txBox="1"/>
          <p:nvPr/>
        </p:nvSpPr>
        <p:spPr>
          <a:xfrm>
            <a:off x="4140150" y="6371075"/>
            <a:ext cx="2752800" cy="27582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b="0" i="0" lang="en-GB" sz="1400" u="none" cap="none" strike="noStrike">
                <a:solidFill>
                  <a:schemeClr val="dk1"/>
                </a:solidFill>
                <a:latin typeface="Assistant"/>
                <a:ea typeface="Assistant"/>
                <a:cs typeface="Assistant"/>
                <a:sym typeface="Assistant"/>
              </a:rPr>
              <a:t>The bus will take 17 mins to reach Hellasgården.</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0"/>
              </a:spcBef>
              <a:spcAft>
                <a:spcPts val="0"/>
              </a:spcAft>
              <a:buClr>
                <a:schemeClr val="dk1"/>
              </a:buClr>
              <a:buSzPts val="1100"/>
              <a:buFont typeface="Arial"/>
              <a:buNone/>
            </a:pPr>
            <a:r>
              <a:rPr b="0" i="0" lang="en-GB" sz="1400" u="none" cap="none" strike="noStrike">
                <a:solidFill>
                  <a:schemeClr val="dk1"/>
                </a:solidFill>
                <a:latin typeface="Assistant"/>
                <a:ea typeface="Assistant"/>
                <a:cs typeface="Assistant"/>
                <a:sym typeface="Assistant"/>
              </a:rPr>
              <a:t>Please remember to press the red stop button inside the bus once Hellasgården shows on the screen, otherwise the bus driver won’t stop. In case you think you might have any difficulties, you may ask the bus driver to stop at Hellasgården earlier, they will speak English!</a:t>
            </a:r>
            <a:endParaRPr b="0" i="0" sz="1400" u="none" cap="none" strike="noStrike">
              <a:solidFill>
                <a:schemeClr val="dk1"/>
              </a:solidFill>
              <a:latin typeface="Assistant"/>
              <a:ea typeface="Assistant"/>
              <a:cs typeface="Assistant"/>
              <a:sym typeface="Assistant"/>
            </a:endParaRPr>
          </a:p>
          <a:p>
            <a:pPr indent="0" lvl="0" marL="0" marR="0" rtl="0" algn="just">
              <a:lnSpc>
                <a:spcPct val="115000"/>
              </a:lnSpc>
              <a:spcBef>
                <a:spcPts val="140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id="192" name="Google Shape;192;p5"/>
          <p:cNvPicPr preferRelativeResize="0"/>
          <p:nvPr/>
        </p:nvPicPr>
        <p:blipFill rotWithShape="1">
          <a:blip r:embed="rId6">
            <a:alphaModFix/>
          </a:blip>
          <a:srcRect b="0" l="0" r="0" t="0"/>
          <a:stretch/>
        </p:blipFill>
        <p:spPr>
          <a:xfrm>
            <a:off x="641650" y="6447225"/>
            <a:ext cx="3431990" cy="2758300"/>
          </a:xfrm>
          <a:prstGeom prst="rect">
            <a:avLst/>
          </a:prstGeom>
          <a:noFill/>
          <a:ln>
            <a:noFill/>
          </a:ln>
        </p:spPr>
      </p:pic>
      <p:pic>
        <p:nvPicPr>
          <p:cNvPr id="193" name="Google Shape;193;p5"/>
          <p:cNvPicPr preferRelativeResize="0"/>
          <p:nvPr/>
        </p:nvPicPr>
        <p:blipFill rotWithShape="1">
          <a:blip r:embed="rId7">
            <a:alphaModFix/>
          </a:blip>
          <a:srcRect b="0" l="0" r="0" t="0"/>
          <a:stretch/>
        </p:blipFill>
        <p:spPr>
          <a:xfrm>
            <a:off x="266400" y="594750"/>
            <a:ext cx="992401" cy="992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